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sldIdLst>
    <p:sldId id="256" r:id="rId2"/>
    <p:sldId id="442" r:id="rId3"/>
    <p:sldId id="443" r:id="rId4"/>
    <p:sldId id="444" r:id="rId5"/>
    <p:sldId id="445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5" r:id="rId15"/>
    <p:sldId id="454" r:id="rId16"/>
    <p:sldId id="456" r:id="rId17"/>
    <p:sldId id="457" r:id="rId18"/>
    <p:sldId id="458" r:id="rId19"/>
    <p:sldId id="459" r:id="rId20"/>
    <p:sldId id="460" r:id="rId21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FCF60E"/>
    <a:srgbClr val="0033CC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196" autoAdjust="0"/>
  </p:normalViewPr>
  <p:slideViewPr>
    <p:cSldViewPr>
      <p:cViewPr varScale="1">
        <p:scale>
          <a:sx n="85" d="100"/>
          <a:sy n="85" d="100"/>
        </p:scale>
        <p:origin x="84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Understanding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The Effect of Permissions on Directories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The Effect of Permissions on Directories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The Effect of Permissions on Directories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The Effect of Permissions on Directories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Combining Find and </a:t>
          </a:r>
          <a:r>
            <a:rPr lang="en-US" b="0" i="0" dirty="0" err="1"/>
            <a:t>Chmod</a:t>
          </a:r>
          <a:r>
            <a:rPr lang="en-US" b="0" i="0" dirty="0"/>
            <a:t> Commands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Changing File Ownership (</a:t>
          </a:r>
          <a:r>
            <a:rPr lang="en-US" b="0" i="0" dirty="0" err="1"/>
            <a:t>chown</a:t>
          </a:r>
          <a:r>
            <a:rPr lang="en-US" b="0" i="0" dirty="0"/>
            <a:t>, </a:t>
          </a:r>
          <a:r>
            <a:rPr lang="en-US" b="0" i="0" dirty="0" err="1"/>
            <a:t>chgrp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Changing File Ownership (</a:t>
          </a:r>
          <a:r>
            <a:rPr lang="en-US" b="0" i="0" dirty="0" err="1"/>
            <a:t>chown</a:t>
          </a:r>
          <a:r>
            <a:rPr lang="en-US" b="0" i="0" dirty="0"/>
            <a:t>, </a:t>
          </a:r>
          <a:r>
            <a:rPr lang="en-US" b="0" i="0" dirty="0" err="1"/>
            <a:t>chgrp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Changing File Ownership (</a:t>
          </a:r>
          <a:r>
            <a:rPr lang="en-US" b="0" i="0" dirty="0" err="1"/>
            <a:t>chown</a:t>
          </a:r>
          <a:r>
            <a:rPr lang="en-US" b="0" i="0" dirty="0"/>
            <a:t>, </a:t>
          </a:r>
          <a:r>
            <a:rPr lang="en-US" b="0" i="0" dirty="0" err="1"/>
            <a:t>chgrp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Changing File Ownership (</a:t>
          </a:r>
          <a:r>
            <a:rPr lang="en-US" b="0" i="0" dirty="0" err="1"/>
            <a:t>chown</a:t>
          </a:r>
          <a:r>
            <a:rPr lang="en-US" b="0" i="0" dirty="0"/>
            <a:t>, </a:t>
          </a:r>
          <a:r>
            <a:rPr lang="en-US" b="0" i="0" dirty="0" err="1"/>
            <a:t>chgrp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Changing File Ownership (</a:t>
          </a:r>
          <a:r>
            <a:rPr lang="en-US" b="0" i="0" dirty="0" err="1"/>
            <a:t>chown</a:t>
          </a:r>
          <a:r>
            <a:rPr lang="en-US" b="0" i="0" dirty="0"/>
            <a:t>, </a:t>
          </a:r>
          <a:r>
            <a:rPr lang="en-US" b="0" i="0" dirty="0" err="1"/>
            <a:t>chgrp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Understanding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Understanding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Octal (Numeric) Notation of File Permissions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Changing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r>
            <a:rPr lang="it-IT" b="0" i="0" dirty="0"/>
            <a:t> (</a:t>
          </a:r>
          <a:r>
            <a:rPr lang="it-IT" b="0" i="0" dirty="0" err="1"/>
            <a:t>chmod</a:t>
          </a:r>
          <a:r>
            <a:rPr lang="it-IT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Changing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r>
            <a:rPr lang="it-IT" b="0" i="0" dirty="0"/>
            <a:t> (</a:t>
          </a:r>
          <a:r>
            <a:rPr lang="it-IT" b="0" i="0" dirty="0" err="1"/>
            <a:t>chmod</a:t>
          </a:r>
          <a:r>
            <a:rPr lang="it-IT" b="0" i="0" dirty="0"/>
            <a:t>): EXAMPLES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Changing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r>
            <a:rPr lang="it-IT" b="0" i="0" dirty="0"/>
            <a:t> (</a:t>
          </a:r>
          <a:r>
            <a:rPr lang="it-IT" b="0" i="0" dirty="0" err="1"/>
            <a:t>chmod</a:t>
          </a:r>
          <a:r>
            <a:rPr lang="it-IT" b="0" i="0" dirty="0"/>
            <a:t>): EXAMPLES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Changing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r>
            <a:rPr lang="it-IT" b="0" i="0" dirty="0"/>
            <a:t> (</a:t>
          </a:r>
          <a:r>
            <a:rPr lang="it-IT" b="0" i="0" dirty="0" err="1"/>
            <a:t>chmod</a:t>
          </a:r>
          <a:r>
            <a:rPr lang="it-IT" b="0" i="0" dirty="0"/>
            <a:t>): EXAMPLES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b="0" i="0" dirty="0" err="1"/>
            <a:t>Changing</a:t>
          </a:r>
          <a:r>
            <a:rPr lang="it-IT" b="0" i="0" dirty="0"/>
            <a:t> File </a:t>
          </a:r>
          <a:r>
            <a:rPr lang="it-IT" b="0" i="0" dirty="0" err="1"/>
            <a:t>Permissions</a:t>
          </a:r>
          <a:r>
            <a:rPr lang="it-IT" b="0" i="0" dirty="0"/>
            <a:t> (</a:t>
          </a:r>
          <a:r>
            <a:rPr lang="it-IT" b="0" i="0" dirty="0" err="1"/>
            <a:t>chmod</a:t>
          </a:r>
          <a:r>
            <a:rPr lang="it-IT" b="0" i="0" dirty="0"/>
            <a:t>): EXAMPLES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Understanding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The Effect of Permissions on Directories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The Effect of Permissions on Directories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The Effect of Permissions on Directories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The Effect of Permissions on Directories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Combining Find and </a:t>
          </a:r>
          <a:r>
            <a:rPr lang="en-US" sz="2600" b="0" i="0" kern="1200" dirty="0" err="1"/>
            <a:t>Chmod</a:t>
          </a:r>
          <a:r>
            <a:rPr lang="en-US" sz="2600" b="0" i="0" kern="1200" dirty="0"/>
            <a:t> Commands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Changing File Ownership (</a:t>
          </a:r>
          <a:r>
            <a:rPr lang="en-US" sz="2600" b="0" i="0" kern="1200" dirty="0" err="1"/>
            <a:t>chown</a:t>
          </a:r>
          <a:r>
            <a:rPr lang="en-US" sz="2600" b="0" i="0" kern="1200" dirty="0"/>
            <a:t>, </a:t>
          </a:r>
          <a:r>
            <a:rPr lang="en-US" sz="2600" b="0" i="0" kern="1200" dirty="0" err="1"/>
            <a:t>chgrp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Changing File Ownership (</a:t>
          </a:r>
          <a:r>
            <a:rPr lang="en-US" sz="2600" b="0" i="0" kern="1200" dirty="0" err="1"/>
            <a:t>chown</a:t>
          </a:r>
          <a:r>
            <a:rPr lang="en-US" sz="2600" b="0" i="0" kern="1200" dirty="0"/>
            <a:t>, </a:t>
          </a:r>
          <a:r>
            <a:rPr lang="en-US" sz="2600" b="0" i="0" kern="1200" dirty="0" err="1"/>
            <a:t>chgrp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Changing File Ownership (</a:t>
          </a:r>
          <a:r>
            <a:rPr lang="en-US" sz="2600" b="0" i="0" kern="1200" dirty="0" err="1"/>
            <a:t>chown</a:t>
          </a:r>
          <a:r>
            <a:rPr lang="en-US" sz="2600" b="0" i="0" kern="1200" dirty="0"/>
            <a:t>, </a:t>
          </a:r>
          <a:r>
            <a:rPr lang="en-US" sz="2600" b="0" i="0" kern="1200" dirty="0" err="1"/>
            <a:t>chgrp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Changing File Ownership (</a:t>
          </a:r>
          <a:r>
            <a:rPr lang="en-US" sz="2600" b="0" i="0" kern="1200" dirty="0" err="1"/>
            <a:t>chown</a:t>
          </a:r>
          <a:r>
            <a:rPr lang="en-US" sz="2600" b="0" i="0" kern="1200" dirty="0"/>
            <a:t>, </a:t>
          </a:r>
          <a:r>
            <a:rPr lang="en-US" sz="2600" b="0" i="0" kern="1200" dirty="0" err="1"/>
            <a:t>chgrp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Changing File Ownership (</a:t>
          </a:r>
          <a:r>
            <a:rPr lang="en-US" sz="2600" b="0" i="0" kern="1200" dirty="0" err="1"/>
            <a:t>chown</a:t>
          </a:r>
          <a:r>
            <a:rPr lang="en-US" sz="2600" b="0" i="0" kern="1200" dirty="0"/>
            <a:t>, </a:t>
          </a:r>
          <a:r>
            <a:rPr lang="en-US" sz="2600" b="0" i="0" kern="1200" dirty="0" err="1"/>
            <a:t>chgrp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Understanding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Understanding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Octal (Numeric) Notation of File Permissions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Changing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r>
            <a:rPr lang="it-IT" sz="2600" b="0" i="0" kern="1200" dirty="0"/>
            <a:t> (</a:t>
          </a:r>
          <a:r>
            <a:rPr lang="it-IT" sz="2600" b="0" i="0" kern="1200" dirty="0" err="1"/>
            <a:t>chmod</a:t>
          </a:r>
          <a:r>
            <a:rPr lang="it-IT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Changing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r>
            <a:rPr lang="it-IT" sz="2600" b="0" i="0" kern="1200" dirty="0"/>
            <a:t> (</a:t>
          </a:r>
          <a:r>
            <a:rPr lang="it-IT" sz="2600" b="0" i="0" kern="1200" dirty="0" err="1"/>
            <a:t>chmod</a:t>
          </a:r>
          <a:r>
            <a:rPr lang="it-IT" sz="2600" b="0" i="0" kern="1200" dirty="0"/>
            <a:t>): EXAMPLES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Changing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r>
            <a:rPr lang="it-IT" sz="2600" b="0" i="0" kern="1200" dirty="0"/>
            <a:t> (</a:t>
          </a:r>
          <a:r>
            <a:rPr lang="it-IT" sz="2600" b="0" i="0" kern="1200" dirty="0" err="1"/>
            <a:t>chmod</a:t>
          </a:r>
          <a:r>
            <a:rPr lang="it-IT" sz="2600" b="0" i="0" kern="1200" dirty="0"/>
            <a:t>): EXAMPLES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Changing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r>
            <a:rPr lang="it-IT" sz="2600" b="0" i="0" kern="1200" dirty="0"/>
            <a:t> (</a:t>
          </a:r>
          <a:r>
            <a:rPr lang="it-IT" sz="2600" b="0" i="0" kern="1200" dirty="0" err="1"/>
            <a:t>chmod</a:t>
          </a:r>
          <a:r>
            <a:rPr lang="it-IT" sz="2600" b="0" i="0" kern="1200" dirty="0"/>
            <a:t>): EXAMPLES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0" i="0" kern="1200" dirty="0" err="1"/>
            <a:t>Changing</a:t>
          </a:r>
          <a:r>
            <a:rPr lang="it-IT" sz="2600" b="0" i="0" kern="1200" dirty="0"/>
            <a:t> File </a:t>
          </a:r>
          <a:r>
            <a:rPr lang="it-IT" sz="2600" b="0" i="0" kern="1200" dirty="0" err="1"/>
            <a:t>Permissions</a:t>
          </a:r>
          <a:r>
            <a:rPr lang="it-IT" sz="2600" b="0" i="0" kern="1200" dirty="0"/>
            <a:t> (</a:t>
          </a:r>
          <a:r>
            <a:rPr lang="it-IT" sz="2600" b="0" i="0" kern="1200" dirty="0" err="1"/>
            <a:t>chmod</a:t>
          </a:r>
          <a:r>
            <a:rPr lang="it-IT" sz="2600" b="0" i="0" kern="1200" dirty="0"/>
            <a:t>): EXAMPLES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17/03/2025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17/03/2025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17/03/2025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17/03/2025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8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4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5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5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5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5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59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723900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/>
              <a:t>LINUX – FILE PERMISSIONS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EE79-CA6E-80DB-DDE4-19C7C27F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7D79A1E5-F989-A1BB-B809-63F975085530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E347C31C-C6F6-359B-9265-40AE6130886E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33205E-7C73-C7E4-5C4A-F9AF52FF3065}"/>
              </a:ext>
            </a:extLst>
          </p:cNvPr>
          <p:cNvSpPr txBox="1"/>
          <p:nvPr/>
        </p:nvSpPr>
        <p:spPr>
          <a:xfrm>
            <a:off x="2195736" y="923516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want to know how to set the file's permissions to be the same as those of a specified reference file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7D72BC-0328-F7C0-EFEF-B82C21AEE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1952005"/>
            <a:ext cx="6142252" cy="442760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5DE9B071-65D6-CCB8-EAC3-3B2CC64356B5}"/>
              </a:ext>
            </a:extLst>
          </p:cNvPr>
          <p:cNvSpPr/>
          <p:nvPr/>
        </p:nvSpPr>
        <p:spPr>
          <a:xfrm>
            <a:off x="2987824" y="2276872"/>
            <a:ext cx="1584176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B56B635-6F5F-6749-EA58-9A823C6DFAF6}"/>
              </a:ext>
            </a:extLst>
          </p:cNvPr>
          <p:cNvSpPr/>
          <p:nvPr/>
        </p:nvSpPr>
        <p:spPr>
          <a:xfrm>
            <a:off x="3034614" y="2526047"/>
            <a:ext cx="1825418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93F9996-5D32-902E-C3EC-C4D852C0321A}"/>
              </a:ext>
            </a:extLst>
          </p:cNvPr>
          <p:cNvSpPr/>
          <p:nvPr/>
        </p:nvSpPr>
        <p:spPr>
          <a:xfrm>
            <a:off x="3034614" y="3025319"/>
            <a:ext cx="2761522" cy="232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FC74CE4-1EFE-DDDB-F6DB-752743122E79}"/>
              </a:ext>
            </a:extLst>
          </p:cNvPr>
          <p:cNvSpPr/>
          <p:nvPr/>
        </p:nvSpPr>
        <p:spPr>
          <a:xfrm>
            <a:off x="2987824" y="3196518"/>
            <a:ext cx="1872208" cy="2324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87B1E4B-1AD5-F9E3-1F78-358264AD3892}"/>
              </a:ext>
            </a:extLst>
          </p:cNvPr>
          <p:cNvSpPr/>
          <p:nvPr/>
        </p:nvSpPr>
        <p:spPr>
          <a:xfrm>
            <a:off x="1413258" y="3329452"/>
            <a:ext cx="1142518" cy="4595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0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9" grpId="0" animBg="1"/>
      <p:bldP spid="20" grpId="0" animBg="1"/>
      <p:bldP spid="22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A2456-429D-649A-1C46-FC294BD6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700B6E6-4CD7-3B88-EA0A-4CF79F4F3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024246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B3A48AAD-4ACC-AC5E-919A-C564296F2E3E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8AE67C-15AA-9BC1-5345-E40E85B3E290}"/>
              </a:ext>
            </a:extLst>
          </p:cNvPr>
          <p:cNvSpPr txBox="1"/>
          <p:nvPr/>
        </p:nvSpPr>
        <p:spPr>
          <a:xfrm>
            <a:off x="2195736" y="1196752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As you'll notice, the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permissions on directories have a completely different effect as the permissions on files.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I'm going straight to the point with an example.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BD1061-8B87-51C4-5F47-A72DD529F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632" y="1207577"/>
            <a:ext cx="6172735" cy="4442845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C7CD9D8-A457-06B0-A410-F3D34B23F8A6}"/>
              </a:ext>
            </a:extLst>
          </p:cNvPr>
          <p:cNvSpPr/>
          <p:nvPr/>
        </p:nvSpPr>
        <p:spPr>
          <a:xfrm>
            <a:off x="2843808" y="1564007"/>
            <a:ext cx="2160240" cy="3355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5300226-899D-B4DA-A360-5D2637B6FC49}"/>
              </a:ext>
            </a:extLst>
          </p:cNvPr>
          <p:cNvSpPr/>
          <p:nvPr/>
        </p:nvSpPr>
        <p:spPr>
          <a:xfrm>
            <a:off x="2915816" y="1892218"/>
            <a:ext cx="2160240" cy="3355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07956A2-41D5-99FF-9A6B-24D5311797CC}"/>
              </a:ext>
            </a:extLst>
          </p:cNvPr>
          <p:cNvSpPr/>
          <p:nvPr/>
        </p:nvSpPr>
        <p:spPr>
          <a:xfrm>
            <a:off x="2915816" y="2212330"/>
            <a:ext cx="1224136" cy="3355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D6BC7E4-E17E-68C9-4379-DD6F587BD239}"/>
              </a:ext>
            </a:extLst>
          </p:cNvPr>
          <p:cNvGrpSpPr/>
          <p:nvPr/>
        </p:nvGrpSpPr>
        <p:grpSpPr>
          <a:xfrm>
            <a:off x="1491403" y="2712570"/>
            <a:ext cx="6954703" cy="1245769"/>
            <a:chOff x="1491403" y="2712570"/>
            <a:chExt cx="6954703" cy="1245769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D3265F8B-2AAC-DBE0-7837-37D598A8A362}"/>
                </a:ext>
              </a:extLst>
            </p:cNvPr>
            <p:cNvSpPr txBox="1"/>
            <p:nvPr/>
          </p:nvSpPr>
          <p:spPr>
            <a:xfrm>
              <a:off x="3635896" y="2712570"/>
              <a:ext cx="481021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bg1"/>
                  </a:solidFill>
                  <a:effectLst/>
                  <a:latin typeface="Udemy Sans"/>
                </a:rPr>
                <a:t>I'll sett only the read permission on the directory.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F0607BB4-AD16-DE98-5A90-CCB7FEAAC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1403" y="3325824"/>
              <a:ext cx="4519052" cy="632515"/>
            </a:xfrm>
            <a:prstGeom prst="rect">
              <a:avLst/>
            </a:prstGeom>
          </p:spPr>
        </p:pic>
      </p:grpSp>
      <p:sp>
        <p:nvSpPr>
          <p:cNvPr id="21" name="Ovale 20">
            <a:extLst>
              <a:ext uri="{FF2B5EF4-FFF2-40B4-BE49-F238E27FC236}">
                <a16:creationId xmlns:a16="http://schemas.microsoft.com/office/drawing/2014/main" id="{15634946-04F4-56B8-B19D-4479576B8F8A}"/>
              </a:ext>
            </a:extLst>
          </p:cNvPr>
          <p:cNvSpPr/>
          <p:nvPr/>
        </p:nvSpPr>
        <p:spPr>
          <a:xfrm>
            <a:off x="2915816" y="3209472"/>
            <a:ext cx="1656184" cy="287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FD4DD87-CEE8-4146-B7A4-DBDAD0D6B927}"/>
              </a:ext>
            </a:extLst>
          </p:cNvPr>
          <p:cNvSpPr/>
          <p:nvPr/>
        </p:nvSpPr>
        <p:spPr>
          <a:xfrm>
            <a:off x="2807804" y="3544371"/>
            <a:ext cx="1656184" cy="287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E94FB128-BFAB-FE9D-DC0B-46BA231B6A56}"/>
              </a:ext>
            </a:extLst>
          </p:cNvPr>
          <p:cNvSpPr/>
          <p:nvPr/>
        </p:nvSpPr>
        <p:spPr>
          <a:xfrm>
            <a:off x="1413258" y="3800576"/>
            <a:ext cx="312790" cy="2468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67D4DEC-8DBC-9296-4525-B6566A3925F2}"/>
              </a:ext>
            </a:extLst>
          </p:cNvPr>
          <p:cNvSpPr txBox="1"/>
          <p:nvPr/>
        </p:nvSpPr>
        <p:spPr>
          <a:xfrm>
            <a:off x="3999130" y="4044782"/>
            <a:ext cx="457200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the Linux directory has only the read permission set for the owner and the user I'm logged in as is the owner; let's try to list the contents of the directory.  SURPRISE….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7B7ADA7D-1A02-A39A-10A8-0556156FE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4490" y="5249706"/>
            <a:ext cx="4282811" cy="624894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C40D3EDA-B7C1-B312-490E-3E582C9A5144}"/>
              </a:ext>
            </a:extLst>
          </p:cNvPr>
          <p:cNvSpPr/>
          <p:nvPr/>
        </p:nvSpPr>
        <p:spPr>
          <a:xfrm>
            <a:off x="2785229" y="5150109"/>
            <a:ext cx="1656184" cy="287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D047D1B1-A4C3-90CD-9953-D4DC5C4340C9}"/>
              </a:ext>
            </a:extLst>
          </p:cNvPr>
          <p:cNvSpPr/>
          <p:nvPr/>
        </p:nvSpPr>
        <p:spPr>
          <a:xfrm>
            <a:off x="3999130" y="5362655"/>
            <a:ext cx="1782600" cy="4116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E1F788D3-25DF-0BB7-A7D3-160767BEE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234" y="5886251"/>
            <a:ext cx="4320914" cy="960203"/>
          </a:xfrm>
          <a:prstGeom prst="rect">
            <a:avLst/>
          </a:prstGeom>
        </p:spPr>
      </p:pic>
      <p:sp>
        <p:nvSpPr>
          <p:cNvPr id="34" name="Ovale 33">
            <a:extLst>
              <a:ext uri="{FF2B5EF4-FFF2-40B4-BE49-F238E27FC236}">
                <a16:creationId xmlns:a16="http://schemas.microsoft.com/office/drawing/2014/main" id="{E13650B7-C838-0A09-5472-A6694357A3E9}"/>
              </a:ext>
            </a:extLst>
          </p:cNvPr>
          <p:cNvSpPr/>
          <p:nvPr/>
        </p:nvSpPr>
        <p:spPr>
          <a:xfrm>
            <a:off x="2884711" y="5786475"/>
            <a:ext cx="1656184" cy="287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221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21" grpId="0" animBg="1"/>
      <p:bldP spid="23" grpId="0" animBg="1"/>
      <p:bldP spid="24" grpId="0" animBg="1"/>
      <p:bldP spid="27" grpId="0" animBg="1"/>
      <p:bldP spid="30" grpId="0" animBg="1"/>
      <p:bldP spid="31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A8E1-9584-AB4C-3A23-91773244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B15B88C-20F0-886D-1FE0-151F3504A385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C6360366-09D8-D73F-7A0C-7D2C2BAC98D0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CEE884-9C7A-5B69-DDF4-094E9ECC08B7}"/>
              </a:ext>
            </a:extLst>
          </p:cNvPr>
          <p:cNvSpPr txBox="1"/>
          <p:nvPr/>
        </p:nvSpPr>
        <p:spPr>
          <a:xfrm>
            <a:off x="2411760" y="818357"/>
            <a:ext cx="457200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I’m moving into the directory using cd.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 can't, I am not allowed to enter the directory.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I'm trying to remove a file from the directory.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rm -rf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linux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and the file. As I'm the owner of the file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should be able to remove it.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surprise, I'm not allowed.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CA58470-7A76-2C70-C7A9-26EFA6857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3068960"/>
            <a:ext cx="5616624" cy="409691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BBA7A111-FB41-6C8A-D8B4-83BDEF4210F1}"/>
              </a:ext>
            </a:extLst>
          </p:cNvPr>
          <p:cNvSpPr/>
          <p:nvPr/>
        </p:nvSpPr>
        <p:spPr>
          <a:xfrm>
            <a:off x="3275856" y="3419747"/>
            <a:ext cx="1080120" cy="2134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B28C034-0157-3304-02E6-659D9EBAE262}"/>
              </a:ext>
            </a:extLst>
          </p:cNvPr>
          <p:cNvSpPr/>
          <p:nvPr/>
        </p:nvSpPr>
        <p:spPr>
          <a:xfrm>
            <a:off x="3428256" y="3572147"/>
            <a:ext cx="1080120" cy="2134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6217231-C89E-96ED-C86E-85A38EB7FF75}"/>
              </a:ext>
            </a:extLst>
          </p:cNvPr>
          <p:cNvSpPr/>
          <p:nvPr/>
        </p:nvSpPr>
        <p:spPr>
          <a:xfrm>
            <a:off x="3428256" y="3895112"/>
            <a:ext cx="1719808" cy="2445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435CB43-7291-38BE-B000-50B9C3ADE022}"/>
              </a:ext>
            </a:extLst>
          </p:cNvPr>
          <p:cNvSpPr/>
          <p:nvPr/>
        </p:nvSpPr>
        <p:spPr>
          <a:xfrm>
            <a:off x="4508376" y="4047512"/>
            <a:ext cx="1359768" cy="2017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A464A9-8DCC-C4AF-750F-42F92FE81B2C}"/>
              </a:ext>
            </a:extLst>
          </p:cNvPr>
          <p:cNvSpPr txBox="1"/>
          <p:nvPr/>
        </p:nvSpPr>
        <p:spPr>
          <a:xfrm>
            <a:off x="5958408" y="2936411"/>
            <a:ext cx="2934072" cy="31393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the read permission on a directory only means that the directory  can be shown by running ls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doesn't give you access to the contents of the directory.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That's why I couldn't remove the file or move into the directory.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don't have access to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directorie's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contents.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CEA8464-9011-858F-4A94-D4D9DB56A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721" y="4363246"/>
            <a:ext cx="3906688" cy="261363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73B9591D-2A39-1682-C20F-22033AE6610C}"/>
              </a:ext>
            </a:extLst>
          </p:cNvPr>
          <p:cNvSpPr/>
          <p:nvPr/>
        </p:nvSpPr>
        <p:spPr>
          <a:xfrm>
            <a:off x="3408004" y="4305898"/>
            <a:ext cx="1080120" cy="2301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E35A7D0-690B-A2CC-D572-1F3EBFCFF361}"/>
              </a:ext>
            </a:extLst>
          </p:cNvPr>
          <p:cNvSpPr txBox="1"/>
          <p:nvPr/>
        </p:nvSpPr>
        <p:spPr>
          <a:xfrm>
            <a:off x="4441014" y="463671"/>
            <a:ext cx="4572000" cy="563231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Imagine the directory as a glass box where you can see what's inside it, but you cannot touch it.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Now, if it read means showing the directory's contents, why did I get that error when I was running at ls -l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When you run ls -l the command tries to access the contents to see the type, permissions, owner and so on; and it's not allowed. The ls command was not allowed to read the contents of metadata. </a:t>
            </a:r>
            <a:r>
              <a:rPr lang="en-US" dirty="0">
                <a:solidFill>
                  <a:schemeClr val="bg1"/>
                </a:solidFill>
              </a:rPr>
              <a:t>And when you run ls with no options, you run in fact an alias which is </a:t>
            </a:r>
            <a:r>
              <a:rPr lang="en-US" b="1" dirty="0">
                <a:solidFill>
                  <a:schemeClr val="bg1"/>
                </a:solidFill>
              </a:rPr>
              <a:t>ls --color=auto.</a:t>
            </a:r>
          </a:p>
          <a:p>
            <a:r>
              <a:rPr lang="en-US" dirty="0">
                <a:solidFill>
                  <a:schemeClr val="bg1"/>
                </a:solidFill>
              </a:rPr>
              <a:t>The --color option tries to identify the file’s type to display its name and color based on its type.</a:t>
            </a:r>
          </a:p>
          <a:p>
            <a:r>
              <a:rPr lang="en-US" dirty="0">
                <a:solidFill>
                  <a:schemeClr val="bg1"/>
                </a:solidFill>
              </a:rPr>
              <a:t>For example, you see directories in blue and regular files in black, and that was not allowed.</a:t>
            </a:r>
          </a:p>
          <a:p>
            <a:r>
              <a:rPr lang="en-US" dirty="0">
                <a:solidFill>
                  <a:schemeClr val="bg1"/>
                </a:solidFill>
              </a:rPr>
              <a:t>This option was the problem.</a:t>
            </a:r>
          </a:p>
          <a:p>
            <a:pPr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31A8E28-D870-277C-FF73-FB78ACE30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1719" y="4688765"/>
            <a:ext cx="4267570" cy="97544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2705882-B2A7-820F-969B-A71ADA2EE7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516" y="1626417"/>
            <a:ext cx="6081287" cy="1813717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6385325F-5AD7-423A-E2F6-85D87608BF9F}"/>
              </a:ext>
            </a:extLst>
          </p:cNvPr>
          <p:cNvSpPr/>
          <p:nvPr/>
        </p:nvSpPr>
        <p:spPr>
          <a:xfrm>
            <a:off x="2646026" y="1410099"/>
            <a:ext cx="761978" cy="4840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F0ADE42-8CEC-6130-B00B-63196FD8CFF5}"/>
              </a:ext>
            </a:extLst>
          </p:cNvPr>
          <p:cNvSpPr/>
          <p:nvPr/>
        </p:nvSpPr>
        <p:spPr>
          <a:xfrm>
            <a:off x="1191799" y="3236119"/>
            <a:ext cx="2084055" cy="261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FF7C68-33A7-D6C4-2DA6-20F07C8655B4}"/>
              </a:ext>
            </a:extLst>
          </p:cNvPr>
          <p:cNvSpPr txBox="1"/>
          <p:nvPr/>
        </p:nvSpPr>
        <p:spPr>
          <a:xfrm>
            <a:off x="3434027" y="2406245"/>
            <a:ext cx="4572000" cy="175432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instead of the alias I run the original ls command, and not the alias, by writing a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\ before its name, then I’ll get no error:</a:t>
            </a:r>
          </a:p>
          <a:p>
            <a:pPr algn="l"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\ls and the directory name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; note that you can rename the directory, that being allowed is you have the required permissions on its parent.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1D196457-F6D3-761B-1082-9140D34FD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258" y="3456543"/>
            <a:ext cx="2751058" cy="320068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869ACC39-D1D5-735E-4D70-4124F0D8E279}"/>
              </a:ext>
            </a:extLst>
          </p:cNvPr>
          <p:cNvSpPr/>
          <p:nvPr/>
        </p:nvSpPr>
        <p:spPr>
          <a:xfrm>
            <a:off x="2679308" y="3397305"/>
            <a:ext cx="1304526" cy="2679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5DA94A36-228A-D4D7-F06E-48F8B3DB65BF}"/>
              </a:ext>
            </a:extLst>
          </p:cNvPr>
          <p:cNvSpPr/>
          <p:nvPr/>
        </p:nvSpPr>
        <p:spPr>
          <a:xfrm>
            <a:off x="1155786" y="3566191"/>
            <a:ext cx="1490240" cy="257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9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19" grpId="0" animBg="1"/>
      <p:bldP spid="24" grpId="0" animBg="1"/>
      <p:bldP spid="25" grpId="0" animBg="1"/>
      <p:bldP spid="27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A681-95C7-D05B-B5F7-51577EBE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2FEACA7-0AC3-88E2-54DD-FD5CC9F0413D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2D367158-F53B-1CEF-EA19-EEBFCFD0737B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890C24-1B29-C93E-DA5D-F3FA46FD3F0E}"/>
              </a:ext>
            </a:extLst>
          </p:cNvPr>
          <p:cNvSpPr txBox="1"/>
          <p:nvPr/>
        </p:nvSpPr>
        <p:spPr>
          <a:xfrm>
            <a:off x="5407249" y="980728"/>
            <a:ext cx="3435479" cy="45243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Let's add the write permission for the owner.</a:t>
            </a:r>
          </a:p>
          <a:p>
            <a:pPr algn="l">
              <a:buNone/>
            </a:pP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chmod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600 and the directories name.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Now, the owner has both read and write permissions.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I'll try to do the same as before.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ls -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ld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linux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ls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linux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; I can see the name of the files in the subdirectories, but no other information.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cd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linux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; I can't enter the directory.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rm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linux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users.txt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 cannot remove or create files in the directory.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3900DD-9EB5-C386-C764-488BF6038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38" y="923516"/>
            <a:ext cx="4656223" cy="4435224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8F2A4FDA-CD3C-84E0-DECB-78F38A252823}"/>
              </a:ext>
            </a:extLst>
          </p:cNvPr>
          <p:cNvSpPr/>
          <p:nvPr/>
        </p:nvSpPr>
        <p:spPr>
          <a:xfrm>
            <a:off x="1835696" y="1196752"/>
            <a:ext cx="1440160" cy="4223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E1BE41B-DBBB-F386-586E-8285CAB4AB7A}"/>
              </a:ext>
            </a:extLst>
          </p:cNvPr>
          <p:cNvSpPr/>
          <p:nvPr/>
        </p:nvSpPr>
        <p:spPr>
          <a:xfrm>
            <a:off x="1763688" y="1655059"/>
            <a:ext cx="1440160" cy="211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DB3EFAD-E628-CA64-1BF7-3B3C49B4B948}"/>
              </a:ext>
            </a:extLst>
          </p:cNvPr>
          <p:cNvSpPr/>
          <p:nvPr/>
        </p:nvSpPr>
        <p:spPr>
          <a:xfrm>
            <a:off x="352447" y="1760647"/>
            <a:ext cx="244087" cy="3056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0E928AA-1429-C101-DA66-DB67D2EC4999}"/>
              </a:ext>
            </a:extLst>
          </p:cNvPr>
          <p:cNvSpPr/>
          <p:nvPr/>
        </p:nvSpPr>
        <p:spPr>
          <a:xfrm>
            <a:off x="1763688" y="2122814"/>
            <a:ext cx="1440160" cy="211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55EE297-CBAA-40A8-61F7-7455BE4F2F9F}"/>
              </a:ext>
            </a:extLst>
          </p:cNvPr>
          <p:cNvSpPr/>
          <p:nvPr/>
        </p:nvSpPr>
        <p:spPr>
          <a:xfrm>
            <a:off x="2915816" y="2333990"/>
            <a:ext cx="1703584" cy="4223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F38F9C9-7863-8153-82BB-F3ED15DE7B0A}"/>
              </a:ext>
            </a:extLst>
          </p:cNvPr>
          <p:cNvSpPr/>
          <p:nvPr/>
        </p:nvSpPr>
        <p:spPr>
          <a:xfrm>
            <a:off x="1547664" y="3167434"/>
            <a:ext cx="1440160" cy="211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D4FD017-CD18-8AF6-9B95-F7C43EC74BCD}"/>
              </a:ext>
            </a:extLst>
          </p:cNvPr>
          <p:cNvSpPr/>
          <p:nvPr/>
        </p:nvSpPr>
        <p:spPr>
          <a:xfrm>
            <a:off x="2990111" y="3313820"/>
            <a:ext cx="1440160" cy="4758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174BB78-75C5-B255-93D5-009BCEEFF838}"/>
              </a:ext>
            </a:extLst>
          </p:cNvPr>
          <p:cNvSpPr/>
          <p:nvPr/>
        </p:nvSpPr>
        <p:spPr>
          <a:xfrm>
            <a:off x="1691680" y="3846365"/>
            <a:ext cx="1440160" cy="211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34B726A-C2EF-E574-BBE1-1BD877E067E1}"/>
              </a:ext>
            </a:extLst>
          </p:cNvPr>
          <p:cNvSpPr/>
          <p:nvPr/>
        </p:nvSpPr>
        <p:spPr>
          <a:xfrm>
            <a:off x="1667363" y="3990643"/>
            <a:ext cx="1440160" cy="211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BB37FC04-459F-027A-7D97-6F5199E791B3}"/>
              </a:ext>
            </a:extLst>
          </p:cNvPr>
          <p:cNvSpPr/>
          <p:nvPr/>
        </p:nvSpPr>
        <p:spPr>
          <a:xfrm>
            <a:off x="1835696" y="4162700"/>
            <a:ext cx="1584176" cy="1833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3110527-FE89-71D5-6AF9-DB20A8E7898C}"/>
              </a:ext>
            </a:extLst>
          </p:cNvPr>
          <p:cNvSpPr/>
          <p:nvPr/>
        </p:nvSpPr>
        <p:spPr>
          <a:xfrm>
            <a:off x="3038065" y="4362879"/>
            <a:ext cx="1440160" cy="2111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920D74-04AB-C968-9871-59497EDFF412}"/>
              </a:ext>
            </a:extLst>
          </p:cNvPr>
          <p:cNvSpPr txBox="1"/>
          <p:nvPr/>
        </p:nvSpPr>
        <p:spPr>
          <a:xfrm>
            <a:off x="4922430" y="1389044"/>
            <a:ext cx="3998194" cy="480131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At first sight, it seems that the write permission didn't change a thing, and that's exactly so.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the execute permission is not set, the write permission has no effect.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if you set both write and execute write means that the directory's contents can be modified, create new files or subdirectories, rename or delete existing files or subdirectories.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as a conclusion the write permission has effect only along with the execute permission; and finally, the execute permission on a directory means access to that directory's contacts.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can move into the directory using cd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can remove or create new files.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A8747052-50F8-9C23-0D2E-890F6156A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12" y="923516"/>
            <a:ext cx="4473328" cy="4435224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5E4A7EFE-8781-52DD-8D87-A5F565175F66}"/>
              </a:ext>
            </a:extLst>
          </p:cNvPr>
          <p:cNvSpPr/>
          <p:nvPr/>
        </p:nvSpPr>
        <p:spPr>
          <a:xfrm>
            <a:off x="1828728" y="1208140"/>
            <a:ext cx="1461154" cy="359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8C107333-BE48-F0DF-B978-679BE10EF1B3}"/>
              </a:ext>
            </a:extLst>
          </p:cNvPr>
          <p:cNvSpPr/>
          <p:nvPr/>
        </p:nvSpPr>
        <p:spPr>
          <a:xfrm>
            <a:off x="1685792" y="1593622"/>
            <a:ext cx="1461154" cy="359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CF26D2A-BDEF-1B13-04DB-6923568ED4A8}"/>
              </a:ext>
            </a:extLst>
          </p:cNvPr>
          <p:cNvSpPr/>
          <p:nvPr/>
        </p:nvSpPr>
        <p:spPr>
          <a:xfrm>
            <a:off x="1656866" y="1908380"/>
            <a:ext cx="1461154" cy="359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095132B-9C94-5D85-E625-89E8711C5E48}"/>
              </a:ext>
            </a:extLst>
          </p:cNvPr>
          <p:cNvSpPr/>
          <p:nvPr/>
        </p:nvSpPr>
        <p:spPr>
          <a:xfrm>
            <a:off x="1578211" y="2679345"/>
            <a:ext cx="1461154" cy="162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4579F7E6-F7D0-996A-66BD-68E19A8BD246}"/>
              </a:ext>
            </a:extLst>
          </p:cNvPr>
          <p:cNvSpPr/>
          <p:nvPr/>
        </p:nvSpPr>
        <p:spPr>
          <a:xfrm>
            <a:off x="2249037" y="2858213"/>
            <a:ext cx="1461154" cy="162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738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E8B42-CB9B-1031-CD74-1DBA771B6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762E1455-BB80-CD51-8E30-9AE3F0B3B643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6D7A5A93-D667-A61D-FB23-814083382346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1DEA52-249E-13FE-82EC-FE8AD77BA252}"/>
              </a:ext>
            </a:extLst>
          </p:cNvPr>
          <p:cNvSpPr txBox="1"/>
          <p:nvPr/>
        </p:nvSpPr>
        <p:spPr>
          <a:xfrm>
            <a:off x="5580112" y="980728"/>
            <a:ext cx="3203848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At the end, I have a question for you: 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what will happen if a directory has all the permissions for a user's class but a file inside it has no permissions at all?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Could, for example, a user from that class remove the file?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CEF1971-E664-8656-3002-6BE23398A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845457"/>
            <a:ext cx="4930567" cy="4442845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ACB89B0A-C0E3-5DDE-D0A0-41C90E031EF7}"/>
              </a:ext>
            </a:extLst>
          </p:cNvPr>
          <p:cNvSpPr/>
          <p:nvPr/>
        </p:nvSpPr>
        <p:spPr>
          <a:xfrm>
            <a:off x="2339752" y="1241865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6050181-40B4-401E-A64A-AB57DA6F9AB6}"/>
              </a:ext>
            </a:extLst>
          </p:cNvPr>
          <p:cNvSpPr/>
          <p:nvPr/>
        </p:nvSpPr>
        <p:spPr>
          <a:xfrm>
            <a:off x="2336170" y="1569698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4BE999E-6A87-479A-40DD-F8777A1F6CF9}"/>
              </a:ext>
            </a:extLst>
          </p:cNvPr>
          <p:cNvSpPr/>
          <p:nvPr/>
        </p:nvSpPr>
        <p:spPr>
          <a:xfrm>
            <a:off x="119685" y="1677710"/>
            <a:ext cx="1099113" cy="4551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DB303F4-E108-A68F-A2F9-26DE9DAC61FE}"/>
              </a:ext>
            </a:extLst>
          </p:cNvPr>
          <p:cNvSpPr/>
          <p:nvPr/>
        </p:nvSpPr>
        <p:spPr>
          <a:xfrm>
            <a:off x="2209341" y="2074118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89365DB-D2FE-FA0A-C78A-00CCC3232C6B}"/>
              </a:ext>
            </a:extLst>
          </p:cNvPr>
          <p:cNvSpPr/>
          <p:nvPr/>
        </p:nvSpPr>
        <p:spPr>
          <a:xfrm>
            <a:off x="1833714" y="2373143"/>
            <a:ext cx="1474740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E87174D-BFC7-3504-30BD-62A9F415E818}"/>
              </a:ext>
            </a:extLst>
          </p:cNvPr>
          <p:cNvSpPr/>
          <p:nvPr/>
        </p:nvSpPr>
        <p:spPr>
          <a:xfrm>
            <a:off x="1907704" y="2889316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BB40CE73-37E5-2B3C-07DB-65CFA6DEB29B}"/>
              </a:ext>
            </a:extLst>
          </p:cNvPr>
          <p:cNvSpPr/>
          <p:nvPr/>
        </p:nvSpPr>
        <p:spPr>
          <a:xfrm>
            <a:off x="1918469" y="3242915"/>
            <a:ext cx="2077467" cy="275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F6714A6-ED85-E0CA-F7F0-7BE24A8D1D4B}"/>
              </a:ext>
            </a:extLst>
          </p:cNvPr>
          <p:cNvSpPr/>
          <p:nvPr/>
        </p:nvSpPr>
        <p:spPr>
          <a:xfrm>
            <a:off x="2021527" y="3570748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DF9915D-6EE1-9310-1604-9296214C761B}"/>
              </a:ext>
            </a:extLst>
          </p:cNvPr>
          <p:cNvSpPr/>
          <p:nvPr/>
        </p:nvSpPr>
        <p:spPr>
          <a:xfrm>
            <a:off x="333138" y="3933056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284FAF-E49A-CAEF-0855-E83F638A4C9E}"/>
              </a:ext>
            </a:extLst>
          </p:cNvPr>
          <p:cNvSpPr/>
          <p:nvPr/>
        </p:nvSpPr>
        <p:spPr>
          <a:xfrm>
            <a:off x="2021527" y="4369662"/>
            <a:ext cx="1286927" cy="275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3A3909AA-9651-1B60-868B-923302873A11}"/>
              </a:ext>
            </a:extLst>
          </p:cNvPr>
          <p:cNvSpPr/>
          <p:nvPr/>
        </p:nvSpPr>
        <p:spPr>
          <a:xfrm>
            <a:off x="4546558" y="4463464"/>
            <a:ext cx="549556" cy="403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8C15477-FD58-FA2D-FD12-824D66C1C684}"/>
              </a:ext>
            </a:extLst>
          </p:cNvPr>
          <p:cNvSpPr/>
          <p:nvPr/>
        </p:nvSpPr>
        <p:spPr>
          <a:xfrm>
            <a:off x="1900540" y="4728550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82303BA-C38A-27A4-4A47-51398E9752F0}"/>
              </a:ext>
            </a:extLst>
          </p:cNvPr>
          <p:cNvSpPr/>
          <p:nvPr/>
        </p:nvSpPr>
        <p:spPr>
          <a:xfrm>
            <a:off x="333138" y="4942750"/>
            <a:ext cx="1099113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3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BE8BC-F70E-2E93-EFF0-7A21D1E9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B36FCBA-7457-68E6-314B-FBC78926C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231527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EF046671-D075-1DE8-758C-896BDCB12E4C}"/>
              </a:ext>
            </a:extLst>
          </p:cNvPr>
          <p:cNvSpPr/>
          <p:nvPr/>
        </p:nvSpPr>
        <p:spPr>
          <a:xfrm>
            <a:off x="251520" y="-1329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3FBFFC-2137-6A0B-B2EF-B453FF99EE79}"/>
              </a:ext>
            </a:extLst>
          </p:cNvPr>
          <p:cNvSpPr txBox="1"/>
          <p:nvPr/>
        </p:nvSpPr>
        <p:spPr>
          <a:xfrm>
            <a:off x="5580112" y="1124744"/>
            <a:ext cx="3078088" cy="45243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We've just seen that permissions have different effects on files and directories.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you want to recursively set the permissions of all files to a specific value, then you should somehow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exclude the directories in the path.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not, the directories will have the same permissions as the files.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this is not good.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Just imagine a directory that has only the read and write permissions.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will be unusable.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6932B86-80EC-3330-B143-C640961171C3}"/>
              </a:ext>
            </a:extLst>
          </p:cNvPr>
          <p:cNvGrpSpPr/>
          <p:nvPr/>
        </p:nvGrpSpPr>
        <p:grpSpPr>
          <a:xfrm>
            <a:off x="333138" y="923516"/>
            <a:ext cx="5246974" cy="4665724"/>
            <a:chOff x="333138" y="923516"/>
            <a:chExt cx="5246974" cy="4665724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204E156-FCB2-0D51-1CC7-6F50BF819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138" y="923516"/>
              <a:ext cx="5246974" cy="4665724"/>
            </a:xfrm>
            <a:prstGeom prst="rect">
              <a:avLst/>
            </a:prstGeom>
          </p:spPr>
        </p:pic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32BE6606-3C2C-73C2-A7A4-2982C76B97EE}"/>
                </a:ext>
              </a:extLst>
            </p:cNvPr>
            <p:cNvSpPr/>
            <p:nvPr/>
          </p:nvSpPr>
          <p:spPr>
            <a:xfrm>
              <a:off x="1619672" y="1268760"/>
              <a:ext cx="1080120" cy="4144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8581084D-54DF-E0D5-DC28-3A6251A76E55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1777852" y="1340768"/>
              <a:ext cx="724172" cy="28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BD482E8-FA12-0753-A370-48BE6F090ED4}"/>
                </a:ext>
              </a:extLst>
            </p:cNvPr>
            <p:cNvCxnSpPr>
              <a:endCxn id="10" idx="5"/>
            </p:cNvCxnSpPr>
            <p:nvPr/>
          </p:nvCxnSpPr>
          <p:spPr>
            <a:xfrm>
              <a:off x="1835696" y="1340768"/>
              <a:ext cx="705916" cy="28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7AF9137-5847-5E96-8932-CC9F5A524774}"/>
              </a:ext>
            </a:extLst>
          </p:cNvPr>
          <p:cNvSpPr txBox="1"/>
          <p:nvPr/>
        </p:nvSpPr>
        <p:spPr>
          <a:xfrm>
            <a:off x="3304819" y="1475962"/>
            <a:ext cx="226807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will change the permissions of both the files and the directories.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 just wanted to change the files permissions.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solution to this problem it is a very common one, is to combine, find and</a:t>
            </a:r>
          </a:p>
          <a:p>
            <a:pPr algn="l"/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chmod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together.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F9434B2-9790-36DB-BB9A-E859F7BEC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38" y="1086920"/>
            <a:ext cx="8199831" cy="2568163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378F8878-1FF1-18A1-44F0-B5A9CB80F0A5}"/>
              </a:ext>
            </a:extLst>
          </p:cNvPr>
          <p:cNvSpPr/>
          <p:nvPr/>
        </p:nvSpPr>
        <p:spPr>
          <a:xfrm>
            <a:off x="1774331" y="1429316"/>
            <a:ext cx="3143263" cy="356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A32C09F-108C-61CC-9E2D-330F8E64C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38" y="3845761"/>
            <a:ext cx="8207451" cy="261388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69FD237A-02EA-61FF-3B68-86A05102A009}"/>
              </a:ext>
            </a:extLst>
          </p:cNvPr>
          <p:cNvSpPr/>
          <p:nvPr/>
        </p:nvSpPr>
        <p:spPr>
          <a:xfrm>
            <a:off x="1716334" y="3698707"/>
            <a:ext cx="3143263" cy="356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9B6D4E06-AF6A-A85D-04CC-43983571C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449" y="1810256"/>
            <a:ext cx="8245555" cy="2720576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13BC1C9C-ADA7-0213-4B84-F69BB21BAFB1}"/>
              </a:ext>
            </a:extLst>
          </p:cNvPr>
          <p:cNvSpPr/>
          <p:nvPr/>
        </p:nvSpPr>
        <p:spPr>
          <a:xfrm>
            <a:off x="1762221" y="2096232"/>
            <a:ext cx="1714828" cy="364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2521356-37E5-383E-7D71-8A397D47ED39}"/>
              </a:ext>
            </a:extLst>
          </p:cNvPr>
          <p:cNvSpPr/>
          <p:nvPr/>
        </p:nvSpPr>
        <p:spPr>
          <a:xfrm>
            <a:off x="1535864" y="2381252"/>
            <a:ext cx="875896" cy="214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4230DB6C-D7BC-2E91-49D1-B11E16AB48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49" y="3836921"/>
            <a:ext cx="8245555" cy="2514818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D59D75FC-F22A-2695-9027-11DE66DAE4BC}"/>
              </a:ext>
            </a:extLst>
          </p:cNvPr>
          <p:cNvSpPr/>
          <p:nvPr/>
        </p:nvSpPr>
        <p:spPr>
          <a:xfrm>
            <a:off x="1653163" y="4158525"/>
            <a:ext cx="1714828" cy="364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9020FDD2-17D3-F860-36D3-1D9D4978CDFF}"/>
              </a:ext>
            </a:extLst>
          </p:cNvPr>
          <p:cNvSpPr/>
          <p:nvPr/>
        </p:nvSpPr>
        <p:spPr>
          <a:xfrm>
            <a:off x="1619672" y="4417072"/>
            <a:ext cx="792088" cy="2170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43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22" grpId="0" animBg="1"/>
      <p:bldP spid="25" grpId="0" animBg="1"/>
      <p:bldP spid="28" grpId="0" animBg="1"/>
      <p:bldP spid="29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F882-7D89-1A00-89BA-529990F6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A1A28A5-5075-9FE3-DC29-93C1E7E89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048242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CEC47C7A-1F9C-3EFD-5351-9D95A6BE04ED}"/>
              </a:ext>
            </a:extLst>
          </p:cNvPr>
          <p:cNvSpPr/>
          <p:nvPr/>
        </p:nvSpPr>
        <p:spPr>
          <a:xfrm>
            <a:off x="251520" y="-1329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8FD2C45-3EA6-8562-5212-C616373E4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41" y="1003682"/>
            <a:ext cx="7808425" cy="372146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009A6D-F0BE-56B1-75C7-043E779F91BF}"/>
              </a:ext>
            </a:extLst>
          </p:cNvPr>
          <p:cNvSpPr txBox="1"/>
          <p:nvPr/>
        </p:nvSpPr>
        <p:spPr>
          <a:xfrm>
            <a:off x="1691680" y="4910469"/>
            <a:ext cx="612068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change the owner of a file or a directory run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chown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command followed by the user name of the new owner and the target file or directory as an argument.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14F2E8E-4D51-5BB7-B30D-83895AAD9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773" y="867615"/>
            <a:ext cx="7725727" cy="5657729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FB64E1B-9B8E-C026-6C0A-64D4B584D70B}"/>
              </a:ext>
            </a:extLst>
          </p:cNvPr>
          <p:cNvSpPr/>
          <p:nvPr/>
        </p:nvSpPr>
        <p:spPr>
          <a:xfrm>
            <a:off x="2699792" y="1335220"/>
            <a:ext cx="1800200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7819EB3-4E1F-91F8-7C2F-639D368F68FF}"/>
              </a:ext>
            </a:extLst>
          </p:cNvPr>
          <p:cNvSpPr/>
          <p:nvPr/>
        </p:nvSpPr>
        <p:spPr>
          <a:xfrm>
            <a:off x="2555776" y="1802382"/>
            <a:ext cx="1800200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F5A87F4-D6EC-3189-46AC-A88044677DA5}"/>
              </a:ext>
            </a:extLst>
          </p:cNvPr>
          <p:cNvSpPr/>
          <p:nvPr/>
        </p:nvSpPr>
        <p:spPr>
          <a:xfrm>
            <a:off x="1907704" y="1989412"/>
            <a:ext cx="1800200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C5BB06F-7FD2-765E-2796-4EE9517CD556}"/>
              </a:ext>
            </a:extLst>
          </p:cNvPr>
          <p:cNvSpPr/>
          <p:nvPr/>
        </p:nvSpPr>
        <p:spPr>
          <a:xfrm>
            <a:off x="2599728" y="2235319"/>
            <a:ext cx="1972272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C2DF0309-3DE5-4416-497C-EC8D06AE0F19}"/>
              </a:ext>
            </a:extLst>
          </p:cNvPr>
          <p:cNvSpPr/>
          <p:nvPr/>
        </p:nvSpPr>
        <p:spPr>
          <a:xfrm>
            <a:off x="619724" y="4221088"/>
            <a:ext cx="63990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853D7985-602A-466C-B43C-EB9EE70C4CA6}"/>
              </a:ext>
            </a:extLst>
          </p:cNvPr>
          <p:cNvSpPr/>
          <p:nvPr/>
        </p:nvSpPr>
        <p:spPr>
          <a:xfrm>
            <a:off x="2590764" y="4554518"/>
            <a:ext cx="2125252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866DA5B-6E2A-3858-38F3-42F423C3281C}"/>
              </a:ext>
            </a:extLst>
          </p:cNvPr>
          <p:cNvSpPr/>
          <p:nvPr/>
        </p:nvSpPr>
        <p:spPr>
          <a:xfrm>
            <a:off x="4499992" y="4787220"/>
            <a:ext cx="2664296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2519EB0F-FEE5-25BF-7D71-135D1D20785D}"/>
              </a:ext>
            </a:extLst>
          </p:cNvPr>
          <p:cNvSpPr/>
          <p:nvPr/>
        </p:nvSpPr>
        <p:spPr>
          <a:xfrm>
            <a:off x="2685764" y="5038085"/>
            <a:ext cx="2534308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3FAFBEDD-6606-FE2F-E54A-A4F1F029D244}"/>
              </a:ext>
            </a:extLst>
          </p:cNvPr>
          <p:cNvSpPr/>
          <p:nvPr/>
        </p:nvSpPr>
        <p:spPr>
          <a:xfrm>
            <a:off x="2599728" y="5417295"/>
            <a:ext cx="1800200" cy="293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5F95EF39-2183-1871-6E07-17CE3C879595}"/>
              </a:ext>
            </a:extLst>
          </p:cNvPr>
          <p:cNvSpPr/>
          <p:nvPr/>
        </p:nvSpPr>
        <p:spPr>
          <a:xfrm>
            <a:off x="1979712" y="5670078"/>
            <a:ext cx="576064" cy="2260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540A51B-033A-A8CC-717B-58FAAD064E25}"/>
              </a:ext>
            </a:extLst>
          </p:cNvPr>
          <p:cNvSpPr txBox="1"/>
          <p:nvPr/>
        </p:nvSpPr>
        <p:spPr>
          <a:xfrm>
            <a:off x="3275856" y="2661963"/>
            <a:ext cx="4607858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Remember that it's not mandatory for the owner of the file to be part of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group,owner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of the same file. In this example,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toor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does not belong to the student group.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belongs only to two groups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toor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and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sudo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1A3461F1-9131-00AE-375F-88E0CE3A4E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9722" y="3162722"/>
            <a:ext cx="3543607" cy="28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8" grpId="0" animBg="1"/>
      <p:bldP spid="19" grpId="0" animBg="1"/>
      <p:bldP spid="20" grpId="0" animBg="1"/>
      <p:bldP spid="23" grpId="0" animBg="1"/>
      <p:bldP spid="26" grpId="0" animBg="1"/>
      <p:bldP spid="30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67372-0BB6-43FD-2C97-E47F48AC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F3AD9AC-4AA5-8DAA-4702-19E75408566A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0FE45D5B-03CF-8278-883D-3A316BF4C308}"/>
              </a:ext>
            </a:extLst>
          </p:cNvPr>
          <p:cNvSpPr/>
          <p:nvPr/>
        </p:nvSpPr>
        <p:spPr>
          <a:xfrm>
            <a:off x="251520" y="-1329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BEB664-C2FE-29C9-FD18-81EC905EE51D}"/>
              </a:ext>
            </a:extLst>
          </p:cNvPr>
          <p:cNvSpPr txBox="1"/>
          <p:nvPr/>
        </p:nvSpPr>
        <p:spPr>
          <a:xfrm>
            <a:off x="4211960" y="1124744"/>
            <a:ext cx="4607858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you want to change the owner of more than one file, just specify the files as arguments to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chown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command like this: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C30DFC1-CDBB-34CA-AEAE-761142BF2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42" y="2132856"/>
            <a:ext cx="5814564" cy="4419983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4F9E8FD5-5716-A9F4-71D7-EE5E192CE9A2}"/>
              </a:ext>
            </a:extLst>
          </p:cNvPr>
          <p:cNvSpPr/>
          <p:nvPr/>
        </p:nvSpPr>
        <p:spPr>
          <a:xfrm>
            <a:off x="1979712" y="2492896"/>
            <a:ext cx="4032448" cy="311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BCABBBD-23B8-0BB9-02E1-8B12ED205EB0}"/>
              </a:ext>
            </a:extLst>
          </p:cNvPr>
          <p:cNvSpPr/>
          <p:nvPr/>
        </p:nvSpPr>
        <p:spPr>
          <a:xfrm>
            <a:off x="2015571" y="2825080"/>
            <a:ext cx="4032448" cy="2648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AE79F2C-93F4-1DA2-8E13-BE111D8C30E7}"/>
              </a:ext>
            </a:extLst>
          </p:cNvPr>
          <p:cNvSpPr/>
          <p:nvPr/>
        </p:nvSpPr>
        <p:spPr>
          <a:xfrm>
            <a:off x="1589003" y="2957500"/>
            <a:ext cx="426568" cy="6675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5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19CA-2A81-36F1-C05D-EDFD56456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B332229-F95A-67A3-F269-720F81A7C0DF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2CEAE13-CFE7-F079-A0A6-3B232747E9FC}"/>
              </a:ext>
            </a:extLst>
          </p:cNvPr>
          <p:cNvSpPr/>
          <p:nvPr/>
        </p:nvSpPr>
        <p:spPr>
          <a:xfrm>
            <a:off x="251520" y="-1329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EB82F0-3DDC-FD37-8A2D-964CF1FE48F9}"/>
              </a:ext>
            </a:extLst>
          </p:cNvPr>
          <p:cNvSpPr txBox="1"/>
          <p:nvPr/>
        </p:nvSpPr>
        <p:spPr>
          <a:xfrm>
            <a:off x="6300192" y="1124744"/>
            <a:ext cx="2591634" cy="31393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Also, the numeric user id can be used instead of the username.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Let's see a user ID.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For example, the user called the u2 has the user ID 1007 The following example will change the ownership of the file to a new owner with the user ID 1007.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B36B657-FDB2-40A8-E26F-8999370E8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42" y="983303"/>
            <a:ext cx="4762913" cy="439712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09400EF6-857F-C759-75C5-48BD1B684AE5}"/>
              </a:ext>
            </a:extLst>
          </p:cNvPr>
          <p:cNvSpPr/>
          <p:nvPr/>
        </p:nvSpPr>
        <p:spPr>
          <a:xfrm>
            <a:off x="2123728" y="1349216"/>
            <a:ext cx="2016224" cy="27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4CFF7FA-E099-986C-59A5-6B5BFC9C905A}"/>
              </a:ext>
            </a:extLst>
          </p:cNvPr>
          <p:cNvSpPr/>
          <p:nvPr/>
        </p:nvSpPr>
        <p:spPr>
          <a:xfrm>
            <a:off x="467544" y="2708920"/>
            <a:ext cx="936104" cy="2135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D30B071-0728-6A25-8947-1C0A74DC940B}"/>
              </a:ext>
            </a:extLst>
          </p:cNvPr>
          <p:cNvSpPr/>
          <p:nvPr/>
        </p:nvSpPr>
        <p:spPr>
          <a:xfrm>
            <a:off x="1907704" y="3212976"/>
            <a:ext cx="2376264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023565A-8CBF-B180-9E9F-71602B36EE91}"/>
              </a:ext>
            </a:extLst>
          </p:cNvPr>
          <p:cNvSpPr/>
          <p:nvPr/>
        </p:nvSpPr>
        <p:spPr>
          <a:xfrm>
            <a:off x="2060104" y="3365376"/>
            <a:ext cx="1287760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B833425-EFE7-E219-E65B-225C3B271CAD}"/>
              </a:ext>
            </a:extLst>
          </p:cNvPr>
          <p:cNvSpPr/>
          <p:nvPr/>
        </p:nvSpPr>
        <p:spPr>
          <a:xfrm>
            <a:off x="1640954" y="3515077"/>
            <a:ext cx="264101" cy="2533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568EFCC-06E5-45FB-34DC-F5B099B91051}"/>
              </a:ext>
            </a:extLst>
          </p:cNvPr>
          <p:cNvSpPr txBox="1"/>
          <p:nvPr/>
        </p:nvSpPr>
        <p:spPr>
          <a:xfrm>
            <a:off x="6297097" y="4377650"/>
            <a:ext cx="2506514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change owner command can be used to change both the owner and the group of a file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the directory.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Just use a colon between the new owner and the group of the file,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D2D4D0D-7B9C-D5DB-F61B-E0FF534A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69" y="4426583"/>
            <a:ext cx="4877223" cy="1539373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BBC0D27E-F82C-66D2-4F19-544CD91C47D9}"/>
              </a:ext>
            </a:extLst>
          </p:cNvPr>
          <p:cNvSpPr/>
          <p:nvPr/>
        </p:nvSpPr>
        <p:spPr>
          <a:xfrm>
            <a:off x="2228242" y="4798514"/>
            <a:ext cx="2847813" cy="282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C3EBFF86-A2F7-BF21-8103-AA783155C20D}"/>
              </a:ext>
            </a:extLst>
          </p:cNvPr>
          <p:cNvSpPr/>
          <p:nvPr/>
        </p:nvSpPr>
        <p:spPr>
          <a:xfrm>
            <a:off x="2319950" y="4924627"/>
            <a:ext cx="1327262" cy="2949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8C71AD1-70BD-AC84-5288-83C3E5E9AB2D}"/>
              </a:ext>
            </a:extLst>
          </p:cNvPr>
          <p:cNvSpPr/>
          <p:nvPr/>
        </p:nvSpPr>
        <p:spPr>
          <a:xfrm>
            <a:off x="1743238" y="5119547"/>
            <a:ext cx="1307460" cy="2900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227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7C1DE-991A-1667-B988-81889420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681936D-7083-52B4-7C99-018CAFB139B2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A69B3F5C-2EFA-BEFA-EF08-30B3107A3A5E}"/>
              </a:ext>
            </a:extLst>
          </p:cNvPr>
          <p:cNvSpPr/>
          <p:nvPr/>
        </p:nvSpPr>
        <p:spPr>
          <a:xfrm>
            <a:off x="251520" y="-1329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5371B7-77B4-B778-5972-B7E6370AF6FA}"/>
              </a:ext>
            </a:extLst>
          </p:cNvPr>
          <p:cNvSpPr txBox="1"/>
          <p:nvPr/>
        </p:nvSpPr>
        <p:spPr>
          <a:xfrm>
            <a:off x="5940152" y="908720"/>
            <a:ext cx="3131876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change only the group ownership of a file or a directory, invoke the change group command or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Udemy Sans"/>
              </a:rPr>
              <a:t>chgrp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command followed by the new group name and then the target file or directory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argument.For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example I’m only changing the group of the cpu.txt file to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sudo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group: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D041C1C-5224-BE64-EC6F-2DECEE24E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68" y="1001486"/>
            <a:ext cx="5227773" cy="4404742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4EDADD93-6C7B-0494-1553-D490D60F93B9}"/>
              </a:ext>
            </a:extLst>
          </p:cNvPr>
          <p:cNvSpPr/>
          <p:nvPr/>
        </p:nvSpPr>
        <p:spPr>
          <a:xfrm>
            <a:off x="2001309" y="1370585"/>
            <a:ext cx="2016224" cy="265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48F91A3-57B3-B193-0B4D-EEBA0F213A37}"/>
              </a:ext>
            </a:extLst>
          </p:cNvPr>
          <p:cNvSpPr/>
          <p:nvPr/>
        </p:nvSpPr>
        <p:spPr>
          <a:xfrm>
            <a:off x="2001309" y="1556464"/>
            <a:ext cx="1274547" cy="265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C07A2AF-A725-8F19-A65C-8158B3DAE5FF}"/>
              </a:ext>
            </a:extLst>
          </p:cNvPr>
          <p:cNvSpPr/>
          <p:nvPr/>
        </p:nvSpPr>
        <p:spPr>
          <a:xfrm>
            <a:off x="1835696" y="1686495"/>
            <a:ext cx="2664296" cy="265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77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E6E8E-80F9-5F17-9025-FDD2E1AF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4A7E4C-B6C4-97F1-5329-9FC25148D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533066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E0507DF-6FCC-8464-53BF-BD62ECD4EDF5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EBD36-C155-DE74-02F8-30A0990B2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32" y="1040049"/>
            <a:ext cx="8164124" cy="34851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043F21-017B-A84C-99AE-86BCD570AF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35586"/>
          <a:stretch/>
        </p:blipFill>
        <p:spPr>
          <a:xfrm>
            <a:off x="288344" y="1040049"/>
            <a:ext cx="8893740" cy="22449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4A265B-C50B-ABAD-D192-071C8F4C8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42" y="3284984"/>
            <a:ext cx="7684275" cy="3573016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02E4DBE0-8C95-2A4F-B3F7-5F6753D36905}"/>
              </a:ext>
            </a:extLst>
          </p:cNvPr>
          <p:cNvSpPr/>
          <p:nvPr/>
        </p:nvSpPr>
        <p:spPr>
          <a:xfrm>
            <a:off x="2699792" y="3789040"/>
            <a:ext cx="2664296" cy="479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C21F484-AB16-07D5-AADE-5B7AF0E58967}"/>
              </a:ext>
            </a:extLst>
          </p:cNvPr>
          <p:cNvSpPr/>
          <p:nvPr/>
        </p:nvSpPr>
        <p:spPr>
          <a:xfrm>
            <a:off x="624417" y="4066883"/>
            <a:ext cx="1080120" cy="479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A163647-E4EB-48F1-3DDD-13DF51F65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3271" y="4904938"/>
            <a:ext cx="5503300" cy="1039511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67EFE974-DB68-CDAE-BE54-259934402BE8}"/>
              </a:ext>
            </a:extLst>
          </p:cNvPr>
          <p:cNvSpPr/>
          <p:nvPr/>
        </p:nvSpPr>
        <p:spPr>
          <a:xfrm>
            <a:off x="1403648" y="5077285"/>
            <a:ext cx="1944216" cy="944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C10B84-AD69-C170-8750-D9CECACD63F1}"/>
              </a:ext>
            </a:extLst>
          </p:cNvPr>
          <p:cNvSpPr txBox="1"/>
          <p:nvPr/>
        </p:nvSpPr>
        <p:spPr>
          <a:xfrm>
            <a:off x="3170931" y="4419368"/>
            <a:ext cx="219315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GROUP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 PERMISSIONS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16CF2DF-2611-F6F8-D26E-B801E46611EA}"/>
              </a:ext>
            </a:extLst>
          </p:cNvPr>
          <p:cNvSpPr/>
          <p:nvPr/>
        </p:nvSpPr>
        <p:spPr>
          <a:xfrm>
            <a:off x="3258362" y="5071492"/>
            <a:ext cx="1944216" cy="944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D8A3E5-8411-3FC1-B21D-A8A24AE8381A}"/>
              </a:ext>
            </a:extLst>
          </p:cNvPr>
          <p:cNvSpPr txBox="1"/>
          <p:nvPr/>
        </p:nvSpPr>
        <p:spPr>
          <a:xfrm>
            <a:off x="1191045" y="6042535"/>
            <a:ext cx="219315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OWNER PERMISSIONS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6D4DF2-830F-A855-DF52-F147B7EB0D63}"/>
              </a:ext>
            </a:extLst>
          </p:cNvPr>
          <p:cNvSpPr txBox="1"/>
          <p:nvPr/>
        </p:nvSpPr>
        <p:spPr>
          <a:xfrm>
            <a:off x="5202578" y="6042536"/>
            <a:ext cx="219315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EVERYBODY ELSE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 PERMISSIONS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4B22731-50A3-66AA-7201-8A8EB1486D4E}"/>
              </a:ext>
            </a:extLst>
          </p:cNvPr>
          <p:cNvSpPr/>
          <p:nvPr/>
        </p:nvSpPr>
        <p:spPr>
          <a:xfrm>
            <a:off x="5243222" y="5062216"/>
            <a:ext cx="1944216" cy="944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7DE4BE2-CC80-7B3C-453A-4DEBE79C6EB3}"/>
              </a:ext>
            </a:extLst>
          </p:cNvPr>
          <p:cNvSpPr txBox="1"/>
          <p:nvPr/>
        </p:nvSpPr>
        <p:spPr>
          <a:xfrm>
            <a:off x="2123728" y="1855469"/>
            <a:ext cx="4643716" cy="34163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 I'll exchange the file's permissions using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the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chmod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command but please don’t focus on the command.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I'll show you how to change the file's permissions and come back to the use of this command 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LATER.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I'm creating a file and then I want to see its permissions.</a:t>
            </a:r>
          </a:p>
          <a:p>
            <a:r>
              <a:rPr lang="en-US" u="sng" dirty="0">
                <a:solidFill>
                  <a:schemeClr val="bg1"/>
                </a:solidFill>
              </a:rPr>
              <a:t>I'm using a redirection: users.txt and let's see the permission of the file.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5F1CB6D7-4F66-874B-2C2D-8222D8606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042" y="5052567"/>
            <a:ext cx="9833654" cy="1641500"/>
          </a:xfrm>
          <a:prstGeom prst="rect">
            <a:avLst/>
          </a:prstGeom>
        </p:spPr>
      </p:pic>
      <p:sp>
        <p:nvSpPr>
          <p:cNvPr id="48" name="Ovale 47">
            <a:extLst>
              <a:ext uri="{FF2B5EF4-FFF2-40B4-BE49-F238E27FC236}">
                <a16:creationId xmlns:a16="http://schemas.microsoft.com/office/drawing/2014/main" id="{0A4E8CDB-6379-B8E1-6D6C-14C06F0D482C}"/>
              </a:ext>
            </a:extLst>
          </p:cNvPr>
          <p:cNvSpPr/>
          <p:nvPr/>
        </p:nvSpPr>
        <p:spPr>
          <a:xfrm>
            <a:off x="3399859" y="4820950"/>
            <a:ext cx="3455015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7D13D139-E832-B51D-AC61-058D061E4533}"/>
              </a:ext>
            </a:extLst>
          </p:cNvPr>
          <p:cNvSpPr/>
          <p:nvPr/>
        </p:nvSpPr>
        <p:spPr>
          <a:xfrm>
            <a:off x="3356473" y="5794959"/>
            <a:ext cx="3455015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C250FC74-012A-6C5D-DFEA-AA358008319D}"/>
              </a:ext>
            </a:extLst>
          </p:cNvPr>
          <p:cNvSpPr/>
          <p:nvPr/>
        </p:nvSpPr>
        <p:spPr>
          <a:xfrm>
            <a:off x="396220" y="6197934"/>
            <a:ext cx="8785864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A95417AA-6AE8-CEA7-9185-FC697EF700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544" y="709830"/>
            <a:ext cx="8318066" cy="5320980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2AAC0BAE-746F-331D-B4E6-750E5C69C325}"/>
              </a:ext>
            </a:extLst>
          </p:cNvPr>
          <p:cNvSpPr/>
          <p:nvPr/>
        </p:nvSpPr>
        <p:spPr>
          <a:xfrm>
            <a:off x="2309545" y="1155566"/>
            <a:ext cx="2190447" cy="333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7E116CAC-C977-80B8-EBD3-501905F66653}"/>
              </a:ext>
            </a:extLst>
          </p:cNvPr>
          <p:cNvSpPr/>
          <p:nvPr/>
        </p:nvSpPr>
        <p:spPr>
          <a:xfrm>
            <a:off x="372738" y="1535301"/>
            <a:ext cx="455784" cy="333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0D8CAE6E-4721-8181-3A9C-75B72EBA7B8B}"/>
              </a:ext>
            </a:extLst>
          </p:cNvPr>
          <p:cNvSpPr/>
          <p:nvPr/>
        </p:nvSpPr>
        <p:spPr>
          <a:xfrm>
            <a:off x="2242556" y="2154259"/>
            <a:ext cx="1465348" cy="333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2FB89FA6-D0C2-D903-C5F0-95847918D32E}"/>
              </a:ext>
            </a:extLst>
          </p:cNvPr>
          <p:cNvSpPr/>
          <p:nvPr/>
        </p:nvSpPr>
        <p:spPr>
          <a:xfrm>
            <a:off x="1811638" y="2351960"/>
            <a:ext cx="2015093" cy="333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A13D4AD4-6DBD-31F0-59AC-60490FC5D3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13" y="2816241"/>
            <a:ext cx="3509943" cy="895959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DE872D49-1F09-CB29-83B3-ED6D61B0ED3B}"/>
              </a:ext>
            </a:extLst>
          </p:cNvPr>
          <p:cNvSpPr/>
          <p:nvPr/>
        </p:nvSpPr>
        <p:spPr>
          <a:xfrm>
            <a:off x="2146557" y="2924662"/>
            <a:ext cx="1584175" cy="333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DC3731C5-E057-1934-7D0C-25ADBE81B979}"/>
              </a:ext>
            </a:extLst>
          </p:cNvPr>
          <p:cNvSpPr/>
          <p:nvPr/>
        </p:nvSpPr>
        <p:spPr>
          <a:xfrm>
            <a:off x="1301998" y="3130597"/>
            <a:ext cx="2015093" cy="333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7" name="Immagine 66">
            <a:extLst>
              <a:ext uri="{FF2B5EF4-FFF2-40B4-BE49-F238E27FC236}">
                <a16:creationId xmlns:a16="http://schemas.microsoft.com/office/drawing/2014/main" id="{453E29F1-F426-6E55-410C-DE30E9C74D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044" y="3599679"/>
            <a:ext cx="4441708" cy="368606"/>
          </a:xfrm>
          <a:prstGeom prst="rect">
            <a:avLst/>
          </a:prstGeom>
        </p:spPr>
      </p:pic>
      <p:sp>
        <p:nvSpPr>
          <p:cNvPr id="68" name="Ovale 67">
            <a:extLst>
              <a:ext uri="{FF2B5EF4-FFF2-40B4-BE49-F238E27FC236}">
                <a16:creationId xmlns:a16="http://schemas.microsoft.com/office/drawing/2014/main" id="{409E54A7-1E2E-79BD-BE63-25ADF4E95630}"/>
              </a:ext>
            </a:extLst>
          </p:cNvPr>
          <p:cNvSpPr/>
          <p:nvPr/>
        </p:nvSpPr>
        <p:spPr>
          <a:xfrm>
            <a:off x="2126063" y="3525279"/>
            <a:ext cx="2015093" cy="333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9BD94C7D-E93C-951F-1FA6-66A456443057}"/>
              </a:ext>
            </a:extLst>
          </p:cNvPr>
          <p:cNvCxnSpPr/>
          <p:nvPr/>
        </p:nvCxnSpPr>
        <p:spPr>
          <a:xfrm flipH="1" flipV="1">
            <a:off x="720372" y="1718541"/>
            <a:ext cx="1891990" cy="180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Immagine 71">
            <a:extLst>
              <a:ext uri="{FF2B5EF4-FFF2-40B4-BE49-F238E27FC236}">
                <a16:creationId xmlns:a16="http://schemas.microsoft.com/office/drawing/2014/main" id="{9DC40DAD-10A3-7F72-5498-4EE21842ECE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857"/>
          <a:stretch/>
        </p:blipFill>
        <p:spPr>
          <a:xfrm>
            <a:off x="458579" y="4010615"/>
            <a:ext cx="5430345" cy="781159"/>
          </a:xfrm>
          <a:prstGeom prst="rect">
            <a:avLst/>
          </a:prstGeom>
        </p:spPr>
      </p:pic>
      <p:sp>
        <p:nvSpPr>
          <p:cNvPr id="73" name="Ovale 72">
            <a:extLst>
              <a:ext uri="{FF2B5EF4-FFF2-40B4-BE49-F238E27FC236}">
                <a16:creationId xmlns:a16="http://schemas.microsoft.com/office/drawing/2014/main" id="{5957B495-3817-0225-556F-899C56321C31}"/>
              </a:ext>
            </a:extLst>
          </p:cNvPr>
          <p:cNvSpPr/>
          <p:nvPr/>
        </p:nvSpPr>
        <p:spPr>
          <a:xfrm>
            <a:off x="2215377" y="3946651"/>
            <a:ext cx="2193157" cy="2666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CF547CB5-1DEE-DB5A-ABD5-F2B109DF447F}"/>
              </a:ext>
            </a:extLst>
          </p:cNvPr>
          <p:cNvSpPr/>
          <p:nvPr/>
        </p:nvSpPr>
        <p:spPr>
          <a:xfrm>
            <a:off x="2149848" y="4125896"/>
            <a:ext cx="2193157" cy="2666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B6BB14C5-D46A-824B-EAE7-21AEBC3AD646}"/>
              </a:ext>
            </a:extLst>
          </p:cNvPr>
          <p:cNvSpPr/>
          <p:nvPr/>
        </p:nvSpPr>
        <p:spPr>
          <a:xfrm>
            <a:off x="554642" y="4369410"/>
            <a:ext cx="273880" cy="219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3F736052-6F03-A0E4-DCA9-081A381192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6038" y="4816073"/>
            <a:ext cx="3428807" cy="333614"/>
          </a:xfrm>
          <a:prstGeom prst="rect">
            <a:avLst/>
          </a:prstGeom>
        </p:spPr>
      </p:pic>
      <p:sp>
        <p:nvSpPr>
          <p:cNvPr id="80" name="Ovale 79">
            <a:extLst>
              <a:ext uri="{FF2B5EF4-FFF2-40B4-BE49-F238E27FC236}">
                <a16:creationId xmlns:a16="http://schemas.microsoft.com/office/drawing/2014/main" id="{78F1E6A6-631C-7FD7-4322-D04585D71983}"/>
              </a:ext>
            </a:extLst>
          </p:cNvPr>
          <p:cNvSpPr/>
          <p:nvPr/>
        </p:nvSpPr>
        <p:spPr>
          <a:xfrm>
            <a:off x="2107448" y="4736287"/>
            <a:ext cx="2193157" cy="2666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35BDE2E5-F01F-C35F-BD19-B2249DAD0FC6}"/>
              </a:ext>
            </a:extLst>
          </p:cNvPr>
          <p:cNvSpPr/>
          <p:nvPr/>
        </p:nvSpPr>
        <p:spPr>
          <a:xfrm>
            <a:off x="1891076" y="4967866"/>
            <a:ext cx="2193157" cy="2666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8FBE0D8B-D6BC-6D9A-F0F4-AB535174B52E}"/>
              </a:ext>
            </a:extLst>
          </p:cNvPr>
          <p:cNvSpPr txBox="1"/>
          <p:nvPr/>
        </p:nvSpPr>
        <p:spPr>
          <a:xfrm>
            <a:off x="4510908" y="1941260"/>
            <a:ext cx="4172186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same rules are applicable to the group owner and the others categories. 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Note that read and write permissions are not applicable to the root user, even though root does not have those permissions it can both view and change the files.</a:t>
            </a:r>
          </a:p>
        </p:txBody>
      </p:sp>
    </p:spTree>
    <p:extLst>
      <p:ext uri="{BB962C8B-B14F-4D97-AF65-F5344CB8AC3E}">
        <p14:creationId xmlns:p14="http://schemas.microsoft.com/office/powerpoint/2010/main" val="161743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9" grpId="0" animBg="1"/>
      <p:bldP spid="22" grpId="0" animBg="1"/>
      <p:bldP spid="23" grpId="0" animBg="1"/>
      <p:bldP spid="24" grpId="0" animBg="1"/>
      <p:bldP spid="26" grpId="0" animBg="1"/>
      <p:bldP spid="31" grpId="0" animBg="1"/>
      <p:bldP spid="35" grpId="0" animBg="1"/>
      <p:bldP spid="48" grpId="0" animBg="1"/>
      <p:bldP spid="49" grpId="0" animBg="1"/>
      <p:bldP spid="51" grpId="0" animBg="1"/>
      <p:bldP spid="56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8" grpId="0" animBg="1"/>
      <p:bldP spid="73" grpId="0" animBg="1"/>
      <p:bldP spid="74" grpId="0" animBg="1"/>
      <p:bldP spid="75" grpId="0" animBg="1"/>
      <p:bldP spid="80" grpId="0" animBg="1"/>
      <p:bldP spid="81" grpId="0" animBg="1"/>
      <p:bldP spid="8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0D61-24CD-69CA-CC23-C5FB766F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BFD8F5B-F2A5-D390-C07B-0A1141A39BD1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551C4E17-2574-F6DD-B42C-7ED3C29CCF84}"/>
              </a:ext>
            </a:extLst>
          </p:cNvPr>
          <p:cNvSpPr/>
          <p:nvPr/>
        </p:nvSpPr>
        <p:spPr>
          <a:xfrm>
            <a:off x="251520" y="-1329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411D1B-563A-6E7D-94AE-39475ECE6ED2}"/>
              </a:ext>
            </a:extLst>
          </p:cNvPr>
          <p:cNvSpPr txBox="1"/>
          <p:nvPr/>
        </p:nvSpPr>
        <p:spPr>
          <a:xfrm>
            <a:off x="6588224" y="1011032"/>
            <a:ext cx="2375610" cy="31393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recursively operate on all files and directories under a given directory use the capital R option. I'm changing both the owner and the group of all the files and directories in my home directory to my current user,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388F60-859A-21E5-CCBC-4C0FA9304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10" y="867615"/>
            <a:ext cx="4709568" cy="4427604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C22BE63B-C0F6-03DE-3709-D78421E06D67}"/>
              </a:ext>
            </a:extLst>
          </p:cNvPr>
          <p:cNvSpPr/>
          <p:nvPr/>
        </p:nvSpPr>
        <p:spPr>
          <a:xfrm>
            <a:off x="2051720" y="1196752"/>
            <a:ext cx="2808312" cy="3763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1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FFD74-E9B4-0656-609A-41017F9F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2A033F52-94CC-27B0-A2CB-3082013F3947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C97A85C-5FEA-BBB5-7536-8CB081C3F8A3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05D9C5-5317-20D0-EECF-FDB8B4FB6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953832"/>
            <a:ext cx="8712968" cy="123409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A1F1A092-0EA9-9616-60AC-2860A3194A67}"/>
              </a:ext>
            </a:extLst>
          </p:cNvPr>
          <p:cNvSpPr/>
          <p:nvPr/>
        </p:nvSpPr>
        <p:spPr>
          <a:xfrm>
            <a:off x="1691680" y="1327226"/>
            <a:ext cx="1080120" cy="2436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658ABDD-923E-84AF-07B9-E3ED3C4769AA}"/>
              </a:ext>
            </a:extLst>
          </p:cNvPr>
          <p:cNvSpPr/>
          <p:nvPr/>
        </p:nvSpPr>
        <p:spPr>
          <a:xfrm>
            <a:off x="251520" y="1661444"/>
            <a:ext cx="417722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865EEA1-4791-ADE3-E0FF-3382979BF479}"/>
              </a:ext>
            </a:extLst>
          </p:cNvPr>
          <p:cNvSpPr/>
          <p:nvPr/>
        </p:nvSpPr>
        <p:spPr>
          <a:xfrm>
            <a:off x="2395790" y="1623483"/>
            <a:ext cx="2176209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99C482-1BF7-28D3-62F1-F5D820BD1145}"/>
              </a:ext>
            </a:extLst>
          </p:cNvPr>
          <p:cNvSpPr/>
          <p:nvPr/>
        </p:nvSpPr>
        <p:spPr>
          <a:xfrm>
            <a:off x="2381465" y="1816577"/>
            <a:ext cx="2176209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89F89E-6481-EFE9-1156-EE22134D7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73" y="2247110"/>
            <a:ext cx="9144000" cy="2046619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7D6212E2-BC9B-1E9A-8E73-C3B061819568}"/>
              </a:ext>
            </a:extLst>
          </p:cNvPr>
          <p:cNvSpPr/>
          <p:nvPr/>
        </p:nvSpPr>
        <p:spPr>
          <a:xfrm>
            <a:off x="2381464" y="2191030"/>
            <a:ext cx="2176209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3EEB99F-CAAE-9A20-C473-21B4E20C747A}"/>
              </a:ext>
            </a:extLst>
          </p:cNvPr>
          <p:cNvSpPr/>
          <p:nvPr/>
        </p:nvSpPr>
        <p:spPr>
          <a:xfrm>
            <a:off x="2411760" y="2327573"/>
            <a:ext cx="1872208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4DF4DAB-D866-6199-B35C-1D0DF843A4A1}"/>
              </a:ext>
            </a:extLst>
          </p:cNvPr>
          <p:cNvSpPr/>
          <p:nvPr/>
        </p:nvSpPr>
        <p:spPr>
          <a:xfrm>
            <a:off x="205255" y="2381342"/>
            <a:ext cx="463987" cy="2016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9550A93-5788-2B0E-0DC7-528460B557DB}"/>
              </a:ext>
            </a:extLst>
          </p:cNvPr>
          <p:cNvSpPr/>
          <p:nvPr/>
        </p:nvSpPr>
        <p:spPr>
          <a:xfrm>
            <a:off x="2228139" y="2674832"/>
            <a:ext cx="2176209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84F5A5FA-2F92-075B-1C60-FF8EF39C2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73" y="4213924"/>
            <a:ext cx="4762913" cy="251482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9AE5F74-4A9A-700F-BA26-D1B0B2AB16D4}"/>
              </a:ext>
            </a:extLst>
          </p:cNvPr>
          <p:cNvSpPr/>
          <p:nvPr/>
        </p:nvSpPr>
        <p:spPr>
          <a:xfrm>
            <a:off x="2259759" y="4118804"/>
            <a:ext cx="2176209" cy="255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128449-46A3-34D6-06F9-5F72C2F02DAD}"/>
              </a:ext>
            </a:extLst>
          </p:cNvPr>
          <p:cNvSpPr txBox="1"/>
          <p:nvPr/>
        </p:nvSpPr>
        <p:spPr>
          <a:xfrm>
            <a:off x="1725543" y="4721451"/>
            <a:ext cx="478267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As the conclusion, we can say that the files read and write permissions are only for non privileged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5449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1" grpId="0" animBg="1"/>
      <p:bldP spid="17" grpId="0" animBg="1"/>
      <p:bldP spid="20" grpId="0" animBg="1"/>
      <p:bldP spid="21" grpId="0" animBg="1"/>
      <p:bldP spid="25" grpId="0" animBg="1"/>
      <p:bldP spid="29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E9D9-14DF-5BC9-6ED0-A7D43F8B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265A5B5-682D-89A0-1D9B-D37A9E6C5450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7CE48565-18E4-7DF0-9E3E-8357C7D8C421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4C5045-EFB9-BE8D-E3C9-42FF813B75DD}"/>
              </a:ext>
            </a:extLst>
          </p:cNvPr>
          <p:cNvSpPr txBox="1"/>
          <p:nvPr/>
        </p:nvSpPr>
        <p:spPr>
          <a:xfrm>
            <a:off x="2286000" y="953832"/>
            <a:ext cx="457200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he last permission is execute.</a:t>
            </a:r>
          </a:p>
          <a:p>
            <a:pPr algn="l">
              <a:buNone/>
            </a:pP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A file which has this permission is a shell script or a command. All Linux commands have the execute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permission set.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a file which represents a command doesn't have the execute permission set, then it cannot be executed, it cannot be run.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BB1252-FEB4-08A2-C7E6-332701F38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52" y="3055425"/>
            <a:ext cx="5680820" cy="3503776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EEF5F218-F829-DF4D-4912-E68DB4977FA9}"/>
              </a:ext>
            </a:extLst>
          </p:cNvPr>
          <p:cNvSpPr/>
          <p:nvPr/>
        </p:nvSpPr>
        <p:spPr>
          <a:xfrm>
            <a:off x="3337426" y="3281368"/>
            <a:ext cx="1080120" cy="295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4ED49A9-4245-D5F6-E50D-DD929CD5676B}"/>
              </a:ext>
            </a:extLst>
          </p:cNvPr>
          <p:cNvSpPr/>
          <p:nvPr/>
        </p:nvSpPr>
        <p:spPr>
          <a:xfrm>
            <a:off x="1729558" y="4040924"/>
            <a:ext cx="146070" cy="142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8E8E-5B4A-BDC1-360E-4FCF296AA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019635F-6209-B54B-1CFC-E8013FBE4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28992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8B218F59-162D-C9DE-6F1E-6E22214FEC94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BC74F8-0509-FBDC-3690-0F3FFA984D70}"/>
              </a:ext>
            </a:extLst>
          </p:cNvPr>
          <p:cNvSpPr txBox="1"/>
          <p:nvPr/>
        </p:nvSpPr>
        <p:spPr>
          <a:xfrm>
            <a:off x="2555776" y="953832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303141"/>
                </a:solidFill>
                <a:effectLst/>
                <a:latin typeface="Udemy Sans"/>
              </a:rPr>
              <a:t>The most common form of seeing the symbolic notation is to run the ls -l command.</a:t>
            </a:r>
          </a:p>
          <a:p>
            <a:pPr algn="l">
              <a:buNone/>
            </a:pPr>
            <a:endParaRPr lang="en-US" b="0" i="0" u="sng" dirty="0">
              <a:solidFill>
                <a:srgbClr val="521E9F"/>
              </a:solidFill>
              <a:effectLst/>
              <a:latin typeface="Udemy Sans"/>
            </a:endParaRPr>
          </a:p>
          <a:p>
            <a:pPr algn="l"/>
            <a:r>
              <a:rPr lang="en-US" b="0" i="0" dirty="0">
                <a:solidFill>
                  <a:srgbClr val="303141"/>
                </a:solidFill>
                <a:effectLst/>
                <a:latin typeface="Udemy Sans"/>
              </a:rPr>
              <a:t>Another method of representing Linux permissions is an is an octal or base-8 notation.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3697C6-07AA-7BFF-89E3-AA2EFF80F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32" y="1040049"/>
            <a:ext cx="5685013" cy="4404742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03E3B552-71F2-2AA3-42BE-C2995E88EB25}"/>
              </a:ext>
            </a:extLst>
          </p:cNvPr>
          <p:cNvSpPr/>
          <p:nvPr/>
        </p:nvSpPr>
        <p:spPr>
          <a:xfrm>
            <a:off x="1763688" y="114686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338BFAB-2B45-454D-8F1D-28C222B7BA7A}"/>
              </a:ext>
            </a:extLst>
          </p:cNvPr>
          <p:cNvSpPr/>
          <p:nvPr/>
        </p:nvSpPr>
        <p:spPr>
          <a:xfrm>
            <a:off x="451484" y="1700808"/>
            <a:ext cx="1080120" cy="4117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2F22B7-5DE5-6920-4C16-6774DDFEB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526" y="3584365"/>
            <a:ext cx="5906012" cy="3101609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FEC0FD4-8E50-3E1E-D23D-3644B787A900}"/>
              </a:ext>
            </a:extLst>
          </p:cNvPr>
          <p:cNvSpPr/>
          <p:nvPr/>
        </p:nvSpPr>
        <p:spPr>
          <a:xfrm>
            <a:off x="4116734" y="3759379"/>
            <a:ext cx="1584176" cy="4912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719CF52-D243-B612-E9E1-6D29305F221D}"/>
              </a:ext>
            </a:extLst>
          </p:cNvPr>
          <p:cNvSpPr/>
          <p:nvPr/>
        </p:nvSpPr>
        <p:spPr>
          <a:xfrm>
            <a:off x="3298414" y="4653137"/>
            <a:ext cx="127358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0CE504E-0D41-C978-9AAF-72BB877790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498" y="1078908"/>
            <a:ext cx="8513004" cy="37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4C34-FB95-936A-8C3E-996742F2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1539476-5F54-62FE-0D2F-9142541C5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78861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78167801-DFB4-9EEC-31B8-840F3E818DAC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986F04-8BF1-A9E2-674F-078BA8365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32" y="904574"/>
            <a:ext cx="8712968" cy="166229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8FF872A-AB44-ADC8-3BC1-2356E3E13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32" y="2911769"/>
            <a:ext cx="6942422" cy="134885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40A45B5-B9FA-B454-BA3E-89EEC691A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61" y="4321346"/>
            <a:ext cx="8702794" cy="135647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7D0BCCC-1665-849C-CE22-8A23606BEA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432" y="5944776"/>
            <a:ext cx="5982218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07398-5333-450B-5790-7DD11BC53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E23FC16-595B-A076-CCAA-BA749CFA4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763431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F8D1BD36-7800-A83D-2751-A62C1CBAD798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BA2C5C-29BA-BB04-6E99-565422780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38" y="661828"/>
            <a:ext cx="6764835" cy="5781400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79361557-D405-B21F-6756-D4DED02C0BD2}"/>
              </a:ext>
            </a:extLst>
          </p:cNvPr>
          <p:cNvSpPr/>
          <p:nvPr/>
        </p:nvSpPr>
        <p:spPr>
          <a:xfrm>
            <a:off x="2349363" y="1184239"/>
            <a:ext cx="172819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E3B6CB3-CE3A-1971-3EE3-E02AD175BE8E}"/>
              </a:ext>
            </a:extLst>
          </p:cNvPr>
          <p:cNvSpPr/>
          <p:nvPr/>
        </p:nvSpPr>
        <p:spPr>
          <a:xfrm>
            <a:off x="2349363" y="1616287"/>
            <a:ext cx="172819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DA04644-700E-A5F0-1EB6-4C69B9B53725}"/>
              </a:ext>
            </a:extLst>
          </p:cNvPr>
          <p:cNvSpPr/>
          <p:nvPr/>
        </p:nvSpPr>
        <p:spPr>
          <a:xfrm>
            <a:off x="2277355" y="2262618"/>
            <a:ext cx="172819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BBEE94A-9C97-1595-D87D-99217C161873}"/>
              </a:ext>
            </a:extLst>
          </p:cNvPr>
          <p:cNvSpPr/>
          <p:nvPr/>
        </p:nvSpPr>
        <p:spPr>
          <a:xfrm>
            <a:off x="441151" y="2550650"/>
            <a:ext cx="972108" cy="217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ADEA97B-0D55-EA7B-980C-B2C42ED181F0}"/>
              </a:ext>
            </a:extLst>
          </p:cNvPr>
          <p:cNvSpPr/>
          <p:nvPr/>
        </p:nvSpPr>
        <p:spPr>
          <a:xfrm>
            <a:off x="2269551" y="2908949"/>
            <a:ext cx="2168043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99E75CE-CDD7-9F8F-7628-38B8C24997DF}"/>
              </a:ext>
            </a:extLst>
          </p:cNvPr>
          <p:cNvSpPr/>
          <p:nvPr/>
        </p:nvSpPr>
        <p:spPr>
          <a:xfrm>
            <a:off x="2277355" y="3178725"/>
            <a:ext cx="20882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97BEA6D-704E-E740-BD5A-4CA94D22509E}"/>
              </a:ext>
            </a:extLst>
          </p:cNvPr>
          <p:cNvSpPr/>
          <p:nvPr/>
        </p:nvSpPr>
        <p:spPr>
          <a:xfrm>
            <a:off x="441151" y="3414746"/>
            <a:ext cx="972108" cy="217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E7FD0881-35F6-C170-F88F-D5F5E1EC6AF7}"/>
              </a:ext>
            </a:extLst>
          </p:cNvPr>
          <p:cNvSpPr/>
          <p:nvPr/>
        </p:nvSpPr>
        <p:spPr>
          <a:xfrm>
            <a:off x="2349363" y="3795830"/>
            <a:ext cx="2168042" cy="317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1F92BC83-F9BD-17B2-8FA5-A38277EE95F8}"/>
              </a:ext>
            </a:extLst>
          </p:cNvPr>
          <p:cNvSpPr/>
          <p:nvPr/>
        </p:nvSpPr>
        <p:spPr>
          <a:xfrm>
            <a:off x="2169343" y="4007424"/>
            <a:ext cx="20882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C28DA68-C42D-F094-53C8-B3643D33525E}"/>
              </a:ext>
            </a:extLst>
          </p:cNvPr>
          <p:cNvSpPr/>
          <p:nvPr/>
        </p:nvSpPr>
        <p:spPr>
          <a:xfrm>
            <a:off x="441151" y="4278842"/>
            <a:ext cx="972108" cy="217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086CD2A-2D71-5F93-D2E7-5B5788787820}"/>
              </a:ext>
            </a:extLst>
          </p:cNvPr>
          <p:cNvSpPr/>
          <p:nvPr/>
        </p:nvSpPr>
        <p:spPr>
          <a:xfrm>
            <a:off x="2349363" y="4624530"/>
            <a:ext cx="3168352" cy="317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F030058-F1DB-1FA4-361B-10F5530B1F1A}"/>
              </a:ext>
            </a:extLst>
          </p:cNvPr>
          <p:cNvSpPr/>
          <p:nvPr/>
        </p:nvSpPr>
        <p:spPr>
          <a:xfrm>
            <a:off x="2097335" y="4891172"/>
            <a:ext cx="20882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82CE1FB-2583-3607-6278-36C9C228B92C}"/>
              </a:ext>
            </a:extLst>
          </p:cNvPr>
          <p:cNvSpPr/>
          <p:nvPr/>
        </p:nvSpPr>
        <p:spPr>
          <a:xfrm>
            <a:off x="441151" y="5143270"/>
            <a:ext cx="972108" cy="217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5EF4387-1E37-131A-EDCD-DBEA63C12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37" y="5601149"/>
            <a:ext cx="6048673" cy="356939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B093DF5B-37B2-7745-8AF0-42A830501910}"/>
              </a:ext>
            </a:extLst>
          </p:cNvPr>
          <p:cNvSpPr/>
          <p:nvPr/>
        </p:nvSpPr>
        <p:spPr>
          <a:xfrm>
            <a:off x="2925427" y="5557326"/>
            <a:ext cx="295836" cy="237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61D61677-B84E-9CF5-A084-442A7A2C2D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37" y="5990803"/>
            <a:ext cx="5405498" cy="908337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F474227A-BF6F-ABB0-3826-23AA261641A1}"/>
              </a:ext>
            </a:extLst>
          </p:cNvPr>
          <p:cNvSpPr/>
          <p:nvPr/>
        </p:nvSpPr>
        <p:spPr>
          <a:xfrm>
            <a:off x="2097334" y="5922525"/>
            <a:ext cx="2842357" cy="2756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7A28851-DA8B-09BA-DB98-D6D38D2D1879}"/>
              </a:ext>
            </a:extLst>
          </p:cNvPr>
          <p:cNvSpPr/>
          <p:nvPr/>
        </p:nvSpPr>
        <p:spPr>
          <a:xfrm>
            <a:off x="1989904" y="6470668"/>
            <a:ext cx="20882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75552B6A-40DA-DFA0-E1CE-39548E73D9EE}"/>
              </a:ext>
            </a:extLst>
          </p:cNvPr>
          <p:cNvSpPr/>
          <p:nvPr/>
        </p:nvSpPr>
        <p:spPr>
          <a:xfrm>
            <a:off x="1281298" y="6689015"/>
            <a:ext cx="972108" cy="217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C491842-EC88-1799-5292-FE307E805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8692" y="847088"/>
            <a:ext cx="4413571" cy="853720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DBBC3736-4890-8660-F80C-00B1FDBC6A01}"/>
              </a:ext>
            </a:extLst>
          </p:cNvPr>
          <p:cNvSpPr/>
          <p:nvPr/>
        </p:nvSpPr>
        <p:spPr>
          <a:xfrm>
            <a:off x="5738634" y="729055"/>
            <a:ext cx="3043575" cy="317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A519B8A2-A0C1-B204-4935-015F01DADCA3}"/>
              </a:ext>
            </a:extLst>
          </p:cNvPr>
          <p:cNvSpPr/>
          <p:nvPr/>
        </p:nvSpPr>
        <p:spPr>
          <a:xfrm>
            <a:off x="5651456" y="1223230"/>
            <a:ext cx="2168042" cy="317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0FCA12CE-6510-C5E7-339C-C112AE00F5EE}"/>
              </a:ext>
            </a:extLst>
          </p:cNvPr>
          <p:cNvSpPr/>
          <p:nvPr/>
        </p:nvSpPr>
        <p:spPr>
          <a:xfrm>
            <a:off x="4572000" y="1500568"/>
            <a:ext cx="792088" cy="244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FA3F16B2-659F-F9E8-47AF-0C870A936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127" y="1785825"/>
            <a:ext cx="4413570" cy="486041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87F41050-8EFE-6840-09B9-701971DDB62A}"/>
              </a:ext>
            </a:extLst>
          </p:cNvPr>
          <p:cNvSpPr/>
          <p:nvPr/>
        </p:nvSpPr>
        <p:spPr>
          <a:xfrm>
            <a:off x="6027807" y="1709797"/>
            <a:ext cx="2418300" cy="231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C4DD749E-7D42-6C7C-4C1D-1B84F55481D7}"/>
              </a:ext>
            </a:extLst>
          </p:cNvPr>
          <p:cNvSpPr/>
          <p:nvPr/>
        </p:nvSpPr>
        <p:spPr>
          <a:xfrm>
            <a:off x="6027807" y="1904324"/>
            <a:ext cx="1506738" cy="218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4C8602A-3FDD-F432-467F-4406C7CA7EFC}"/>
              </a:ext>
            </a:extLst>
          </p:cNvPr>
          <p:cNvSpPr/>
          <p:nvPr/>
        </p:nvSpPr>
        <p:spPr>
          <a:xfrm>
            <a:off x="4585285" y="2061409"/>
            <a:ext cx="792155" cy="2343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5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4" grpId="0" animBg="1"/>
      <p:bldP spid="25" grpId="0" animBg="1"/>
      <p:bldP spid="27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DFC77-EABC-B38F-0AF4-FC6653EBD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3407019D-4287-D299-5975-90205A3137AD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6817B424-69A8-AC3E-6FB6-21698D59C292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6FD4E7-711E-ADAE-3584-745DAF4DEB43}"/>
              </a:ext>
            </a:extLst>
          </p:cNvPr>
          <p:cNvSpPr txBox="1"/>
          <p:nvPr/>
        </p:nvSpPr>
        <p:spPr>
          <a:xfrm>
            <a:off x="1979712" y="1124744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Sometimes it's easier to change the permissions using the numeric method.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also known as the absolute changing mode because you set the permissions for all three user classes: owner, group and others at the same time.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CC525E3-4E5A-D594-B8C0-A4F62EA1E15E}"/>
              </a:ext>
            </a:extLst>
          </p:cNvPr>
          <p:cNvSpPr txBox="1"/>
          <p:nvPr/>
        </p:nvSpPr>
        <p:spPr>
          <a:xfrm>
            <a:off x="1991580" y="3185457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In the next example, I'll give to the file’s owner the read and write permissions and only the read permission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the group and all the other users: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chmod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644 and the file, I'm giving all permissions to all categories of users.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D6D43B55-85FB-282A-C443-C7CEFD9DE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695" y="923516"/>
            <a:ext cx="6111770" cy="4397121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45292BF8-0BE7-FB32-D284-F8E8BED1597A}"/>
              </a:ext>
            </a:extLst>
          </p:cNvPr>
          <p:cNvSpPr/>
          <p:nvPr/>
        </p:nvSpPr>
        <p:spPr>
          <a:xfrm>
            <a:off x="2627784" y="1259026"/>
            <a:ext cx="1800200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65C2C8D2-E2F7-20E2-DF8D-1964A7823214}"/>
              </a:ext>
            </a:extLst>
          </p:cNvPr>
          <p:cNvSpPr/>
          <p:nvPr/>
        </p:nvSpPr>
        <p:spPr>
          <a:xfrm>
            <a:off x="2627784" y="1449452"/>
            <a:ext cx="1800200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4BB9A50D-7002-D0BF-B444-1D6F4B6EB4C8}"/>
              </a:ext>
            </a:extLst>
          </p:cNvPr>
          <p:cNvSpPr/>
          <p:nvPr/>
        </p:nvSpPr>
        <p:spPr>
          <a:xfrm flipH="1">
            <a:off x="1259632" y="1650892"/>
            <a:ext cx="731948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8E8BF1D-C69C-34E5-A3E0-DF193610EA87}"/>
              </a:ext>
            </a:extLst>
          </p:cNvPr>
          <p:cNvSpPr/>
          <p:nvPr/>
        </p:nvSpPr>
        <p:spPr>
          <a:xfrm>
            <a:off x="2627784" y="1935582"/>
            <a:ext cx="1800200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623D0603-15DA-8A03-B57E-A9F39F7EF634}"/>
              </a:ext>
            </a:extLst>
          </p:cNvPr>
          <p:cNvSpPr/>
          <p:nvPr/>
        </p:nvSpPr>
        <p:spPr>
          <a:xfrm>
            <a:off x="2662155" y="2140396"/>
            <a:ext cx="1800200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6AD07EFF-95EA-C480-B0B4-6CF11C934170}"/>
              </a:ext>
            </a:extLst>
          </p:cNvPr>
          <p:cNvSpPr/>
          <p:nvPr/>
        </p:nvSpPr>
        <p:spPr>
          <a:xfrm flipH="1">
            <a:off x="1261030" y="2292432"/>
            <a:ext cx="731948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2AAC702C-B6C6-71B7-FC7F-0DB309B73D27}"/>
              </a:ext>
            </a:extLst>
          </p:cNvPr>
          <p:cNvSpPr/>
          <p:nvPr/>
        </p:nvSpPr>
        <p:spPr>
          <a:xfrm>
            <a:off x="2627784" y="2479809"/>
            <a:ext cx="1800200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476377A5-B4E4-0F61-5E81-C88D0788EB78}"/>
              </a:ext>
            </a:extLst>
          </p:cNvPr>
          <p:cNvSpPr/>
          <p:nvPr/>
        </p:nvSpPr>
        <p:spPr>
          <a:xfrm>
            <a:off x="2627784" y="2604272"/>
            <a:ext cx="1800200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AAB68136-ECEB-09C4-3442-3DF7F66649D2}"/>
              </a:ext>
            </a:extLst>
          </p:cNvPr>
          <p:cNvSpPr/>
          <p:nvPr/>
        </p:nvSpPr>
        <p:spPr>
          <a:xfrm flipH="1">
            <a:off x="1261030" y="2794803"/>
            <a:ext cx="731948" cy="2783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FE1D-477D-9048-4B47-A26F4DEB5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64324633-9BD7-12F9-975C-2D90BE024DDA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FAEFCCAF-2AAA-BE68-67BC-EA3BED1DF157}"/>
              </a:ext>
            </a:extLst>
          </p:cNvPr>
          <p:cNvSpPr/>
          <p:nvPr/>
        </p:nvSpPr>
        <p:spPr>
          <a:xfrm>
            <a:off x="333138" y="668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385D4-9D4F-0256-D5A2-27445E69CEDA}"/>
              </a:ext>
            </a:extLst>
          </p:cNvPr>
          <p:cNvSpPr txBox="1"/>
          <p:nvPr/>
        </p:nvSpPr>
        <p:spPr>
          <a:xfrm>
            <a:off x="2195736" y="923516"/>
            <a:ext cx="457200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recursively operate on all files and directories under a given directory, use the 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option, I'm creating a new directory structure with some directories and files inside.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D735FE9-0745-52D8-C520-818D6FA9C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041" y="2372371"/>
            <a:ext cx="6119390" cy="44428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A636B26-4815-9CE7-1E1B-4F28568F0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258" y="4963396"/>
            <a:ext cx="4465707" cy="1851820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4AB6042F-BD65-5FFB-1BCC-1458B52C8941}"/>
              </a:ext>
            </a:extLst>
          </p:cNvPr>
          <p:cNvSpPr/>
          <p:nvPr/>
        </p:nvSpPr>
        <p:spPr>
          <a:xfrm>
            <a:off x="2924200" y="3429000"/>
            <a:ext cx="999728" cy="20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66C94A1-C1C1-FCBE-281D-2EA42ADFB7FE}"/>
              </a:ext>
            </a:extLst>
          </p:cNvPr>
          <p:cNvSpPr/>
          <p:nvPr/>
        </p:nvSpPr>
        <p:spPr>
          <a:xfrm>
            <a:off x="2942129" y="3070562"/>
            <a:ext cx="3051638" cy="3649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2436919-3D39-0DBA-B054-4E6FE694B36F}"/>
              </a:ext>
            </a:extLst>
          </p:cNvPr>
          <p:cNvSpPr/>
          <p:nvPr/>
        </p:nvSpPr>
        <p:spPr>
          <a:xfrm>
            <a:off x="2924200" y="2749889"/>
            <a:ext cx="1872208" cy="3015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8174DDA-2EC8-8A99-FF4F-C7C5FCA7684D}"/>
              </a:ext>
            </a:extLst>
          </p:cNvPr>
          <p:cNvSpPr/>
          <p:nvPr/>
        </p:nvSpPr>
        <p:spPr>
          <a:xfrm>
            <a:off x="1220289" y="3623778"/>
            <a:ext cx="999728" cy="10293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8EF347C-D16A-A1BE-DC8E-F0D84ED139AE}"/>
              </a:ext>
            </a:extLst>
          </p:cNvPr>
          <p:cNvSpPr/>
          <p:nvPr/>
        </p:nvSpPr>
        <p:spPr>
          <a:xfrm>
            <a:off x="2830488" y="4908201"/>
            <a:ext cx="1237456" cy="2563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1AAE1D6-058F-3DDE-1BDE-60234D68C9F6}"/>
              </a:ext>
            </a:extLst>
          </p:cNvPr>
          <p:cNvSpPr/>
          <p:nvPr/>
        </p:nvSpPr>
        <p:spPr>
          <a:xfrm>
            <a:off x="1196008" y="5102444"/>
            <a:ext cx="999728" cy="20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1349D3B-2904-4E2F-E3CD-ED09F5B80139}"/>
              </a:ext>
            </a:extLst>
          </p:cNvPr>
          <p:cNvSpPr/>
          <p:nvPr/>
        </p:nvSpPr>
        <p:spPr>
          <a:xfrm>
            <a:off x="1220288" y="5449133"/>
            <a:ext cx="4287815" cy="4269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96F4C0B-FB8D-3275-030D-DB2016280C1B}"/>
              </a:ext>
            </a:extLst>
          </p:cNvPr>
          <p:cNvSpPr/>
          <p:nvPr/>
        </p:nvSpPr>
        <p:spPr>
          <a:xfrm>
            <a:off x="1410354" y="5911297"/>
            <a:ext cx="999728" cy="2076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D05A605-71BB-8A90-07AB-17AAA595F72A}"/>
              </a:ext>
            </a:extLst>
          </p:cNvPr>
          <p:cNvSpPr/>
          <p:nvPr/>
        </p:nvSpPr>
        <p:spPr>
          <a:xfrm>
            <a:off x="1410354" y="6257986"/>
            <a:ext cx="3665702" cy="4269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75DE62B-2566-C50D-0C3B-B79B1956EAA5}"/>
              </a:ext>
            </a:extLst>
          </p:cNvPr>
          <p:cNvSpPr txBox="1"/>
          <p:nvPr/>
        </p:nvSpPr>
        <p:spPr>
          <a:xfrm>
            <a:off x="2978214" y="3681014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want to change the permissions of all files and subdirectories under the dir1 directory to 750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9B28DF2F-8ECB-8DDC-91BE-B467F3907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552" y="2351675"/>
            <a:ext cx="6172735" cy="4381880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56447721-1CAA-0BAE-762E-75482AF154CF}"/>
              </a:ext>
            </a:extLst>
          </p:cNvPr>
          <p:cNvSpPr/>
          <p:nvPr/>
        </p:nvSpPr>
        <p:spPr>
          <a:xfrm>
            <a:off x="2763342" y="2609582"/>
            <a:ext cx="1592633" cy="402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94A0511-ECEF-9006-AAA7-3CB9E87155A5}"/>
              </a:ext>
            </a:extLst>
          </p:cNvPr>
          <p:cNvSpPr/>
          <p:nvPr/>
        </p:nvSpPr>
        <p:spPr>
          <a:xfrm>
            <a:off x="2754559" y="2959643"/>
            <a:ext cx="1592633" cy="402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5FE88262-AAA8-E0F7-2A99-9934CC45ABCF}"/>
              </a:ext>
            </a:extLst>
          </p:cNvPr>
          <p:cNvSpPr/>
          <p:nvPr/>
        </p:nvSpPr>
        <p:spPr>
          <a:xfrm>
            <a:off x="1340903" y="3556969"/>
            <a:ext cx="720080" cy="14638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4" grpId="0" animBg="1"/>
      <p:bldP spid="25" grpId="0" animBg="1"/>
      <p:bldP spid="2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37510</TotalTime>
  <Words>1596</Words>
  <Application>Microsoft Office PowerPoint</Application>
  <PresentationFormat>Presentazione su schermo (4:3)</PresentationFormat>
  <Paragraphs>115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Udemy Sans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1058</cp:revision>
  <dcterms:created xsi:type="dcterms:W3CDTF">2013-02-13T14:15:36Z</dcterms:created>
  <dcterms:modified xsi:type="dcterms:W3CDTF">2025-03-17T21:42:50Z</dcterms:modified>
</cp:coreProperties>
</file>